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4"/>
  </p:notesMasterIdLst>
  <p:sldIdLst>
    <p:sldId id="257" r:id="rId2"/>
    <p:sldId id="394" r:id="rId3"/>
    <p:sldId id="395" r:id="rId4"/>
    <p:sldId id="321" r:id="rId5"/>
    <p:sldId id="284" r:id="rId6"/>
    <p:sldId id="258" r:id="rId7"/>
    <p:sldId id="293" r:id="rId8"/>
    <p:sldId id="333" r:id="rId9"/>
    <p:sldId id="396" r:id="rId10"/>
    <p:sldId id="397" r:id="rId11"/>
    <p:sldId id="334" r:id="rId12"/>
    <p:sldId id="335" r:id="rId13"/>
    <p:sldId id="336" r:id="rId14"/>
    <p:sldId id="342" r:id="rId15"/>
    <p:sldId id="414" r:id="rId16"/>
    <p:sldId id="403" r:id="rId17"/>
    <p:sldId id="404" r:id="rId18"/>
    <p:sldId id="402" r:id="rId19"/>
    <p:sldId id="387" r:id="rId20"/>
    <p:sldId id="415" r:id="rId21"/>
    <p:sldId id="337" r:id="rId22"/>
    <p:sldId id="327" r:id="rId23"/>
    <p:sldId id="343" r:id="rId24"/>
    <p:sldId id="421" r:id="rId25"/>
    <p:sldId id="422" r:id="rId26"/>
    <p:sldId id="423" r:id="rId27"/>
    <p:sldId id="350" r:id="rId28"/>
    <p:sldId id="260" r:id="rId29"/>
    <p:sldId id="385" r:id="rId30"/>
    <p:sldId id="296" r:id="rId31"/>
    <p:sldId id="297" r:id="rId32"/>
    <p:sldId id="416" r:id="rId33"/>
    <p:sldId id="417" r:id="rId34"/>
    <p:sldId id="267" r:id="rId35"/>
    <p:sldId id="288" r:id="rId36"/>
    <p:sldId id="386" r:id="rId37"/>
    <p:sldId id="298" r:id="rId38"/>
    <p:sldId id="391" r:id="rId39"/>
    <p:sldId id="289" r:id="rId40"/>
    <p:sldId id="299" r:id="rId41"/>
    <p:sldId id="300" r:id="rId42"/>
    <p:sldId id="302" r:id="rId43"/>
    <p:sldId id="310" r:id="rId44"/>
    <p:sldId id="322" r:id="rId45"/>
    <p:sldId id="305" r:id="rId46"/>
    <p:sldId id="418" r:id="rId47"/>
    <p:sldId id="306" r:id="rId48"/>
    <p:sldId id="307" r:id="rId49"/>
    <p:sldId id="419" r:id="rId50"/>
    <p:sldId id="405" r:id="rId51"/>
    <p:sldId id="406" r:id="rId52"/>
    <p:sldId id="407" r:id="rId53"/>
    <p:sldId id="408" r:id="rId54"/>
    <p:sldId id="409" r:id="rId55"/>
    <p:sldId id="420" r:id="rId56"/>
    <p:sldId id="410" r:id="rId57"/>
    <p:sldId id="411" r:id="rId58"/>
    <p:sldId id="412" r:id="rId59"/>
    <p:sldId id="413" r:id="rId60"/>
    <p:sldId id="374" r:id="rId61"/>
    <p:sldId id="365" r:id="rId62"/>
    <p:sldId id="366" r:id="rId63"/>
    <p:sldId id="368" r:id="rId64"/>
    <p:sldId id="370" r:id="rId65"/>
    <p:sldId id="369" r:id="rId66"/>
    <p:sldId id="358" r:id="rId67"/>
    <p:sldId id="357" r:id="rId68"/>
    <p:sldId id="356" r:id="rId69"/>
    <p:sldId id="355" r:id="rId70"/>
    <p:sldId id="353" r:id="rId71"/>
    <p:sldId id="354" r:id="rId72"/>
    <p:sldId id="373" r:id="rId73"/>
    <p:sldId id="376" r:id="rId74"/>
    <p:sldId id="375" r:id="rId75"/>
    <p:sldId id="360" r:id="rId76"/>
    <p:sldId id="361" r:id="rId77"/>
    <p:sldId id="362" r:id="rId78"/>
    <p:sldId id="363" r:id="rId79"/>
    <p:sldId id="364" r:id="rId80"/>
    <p:sldId id="399" r:id="rId81"/>
    <p:sldId id="401" r:id="rId82"/>
    <p:sldId id="378" r:id="rId83"/>
    <p:sldId id="380" r:id="rId84"/>
    <p:sldId id="381" r:id="rId85"/>
    <p:sldId id="382" r:id="rId86"/>
    <p:sldId id="383" r:id="rId87"/>
    <p:sldId id="359" r:id="rId88"/>
    <p:sldId id="292" r:id="rId89"/>
    <p:sldId id="264" r:id="rId90"/>
    <p:sldId id="263" r:id="rId91"/>
    <p:sldId id="265" r:id="rId92"/>
    <p:sldId id="266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96433" autoAdjust="0"/>
  </p:normalViewPr>
  <p:slideViewPr>
    <p:cSldViewPr snapToGrid="0">
      <p:cViewPr>
        <p:scale>
          <a:sx n="96" d="100"/>
          <a:sy n="96" d="100"/>
        </p:scale>
        <p:origin x="1656" y="5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0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DAD77-4ED2-491C-8BC0-63EC5BBE5F61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75803-094D-40E0-86FB-189B3F70F7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2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75803-094D-40E0-86FB-189B3F70F75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7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FDD37-6D84-4B09-B291-AECEE65B8821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6ED43B76-B35C-466A-9006-3D3C8F10436D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F2978-E225-4E10-9DFD-AE10A883BAEC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2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52B962-B925-4BFE-B931-2150A78E23BF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0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EA6D9-823D-4BB4-9892-B131E882FA58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2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A9DECC-159D-4E4C-9281-6640FA7C9DFB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24E59D-FE30-4C24-B542-1BC39F274435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9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66542A-DE79-43BB-B381-8399CD829174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9F02D-84BD-4A6F-AF07-0F2D0603BA91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5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E1421-E181-44C6-8644-96BE5BAF6AB8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5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016D5-0BD6-468F-9EEF-5912048E4091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FAC42-7BC9-4CBA-869F-ED4D15B58FE2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0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fld id="{20C3BD77-AC7F-4BAD-AC8A-ACB4AF9EF3EC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plotlib.org/tutorials/introductory/us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api/axes_api.html#matplotlib.axes.Axes" TargetMode="External"/><Relationship Id="rId2" Type="http://schemas.openxmlformats.org/officeDocument/2006/relationships/hyperlink" Target="https://matplotlib.org/api/pyplot_summa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estrel.nmt.edu/~raymond/software/python_notes/paper004.html" TargetMode="External"/><Relationship Id="rId4" Type="http://schemas.openxmlformats.org/officeDocument/2006/relationships/hyperlink" Target="http://matplotlib.org/Matplotlib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nford.edu/~mwaskom/software/seaborn/example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eaborn.pydata.org/example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content/goddard/more-than-meets-the-eye-nasa-scientists-listen-to-data/#.V5tjdeuANB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blog.gdeltproject.org/network-visualization-of-global-refugee-flows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b0gYCv3Y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yc.gov/html/tlc/html/about/trip_record_data.s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43" y="1781175"/>
            <a:ext cx="8822725" cy="1470025"/>
          </a:xfrm>
        </p:spPr>
        <p:txBody>
          <a:bodyPr/>
          <a:lstStyle/>
          <a:p>
            <a:r>
              <a:rPr lang="en-US" dirty="0" smtClean="0"/>
              <a:t>Storytelling &amp; Visualization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R. Bradley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Matplotlib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8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Matplotlib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061982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Paste this into the first cell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Cause graphs to appear in Jupyter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7237"/>
          <a:stretch/>
        </p:blipFill>
        <p:spPr>
          <a:xfrm>
            <a:off x="1446852" y="2847087"/>
            <a:ext cx="6997077" cy="33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Matplotlib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9056"/>
            <a:ext cx="8061982" cy="514710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Paste this program into the next cell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matplotlib_eg_line.py</a:t>
            </a:r>
            <a:r>
              <a:rPr lang="en-US" dirty="0" smtClean="0"/>
              <a:t>     </a:t>
            </a:r>
          </a:p>
          <a:p>
            <a:pPr lvl="1"/>
            <a:r>
              <a:rPr lang="en-US" dirty="0" smtClean="0"/>
              <a:t>Comment out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5835"/>
          <a:stretch/>
        </p:blipFill>
        <p:spPr>
          <a:xfrm>
            <a:off x="1300634" y="2504150"/>
            <a:ext cx="6743700" cy="42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3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Matplotlib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0649"/>
            <a:ext cx="8061982" cy="51471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41" y="1219200"/>
            <a:ext cx="5284700" cy="54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Details?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887956" cy="4678363"/>
          </a:xfrm>
        </p:spPr>
        <p:txBody>
          <a:bodyPr/>
          <a:lstStyle/>
          <a:p>
            <a:r>
              <a:rPr lang="en-US" dirty="0" smtClean="0"/>
              <a:t>The method in the preceding slides is simple and possibly good for a quick look at data</a:t>
            </a:r>
          </a:p>
          <a:p>
            <a:pPr lvl="1"/>
            <a:r>
              <a:rPr lang="en-US" dirty="0" smtClean="0"/>
              <a:t>Okay for exploratory phase</a:t>
            </a:r>
          </a:p>
          <a:p>
            <a:r>
              <a:rPr lang="en-US" dirty="0" smtClean="0"/>
              <a:t>Graphs for presentations require more attention to the details so that they are clear and effective</a:t>
            </a:r>
          </a:p>
          <a:p>
            <a:pPr lvl="1"/>
            <a:r>
              <a:rPr lang="en-US" dirty="0" smtClean="0"/>
              <a:t>These are possible with </a:t>
            </a:r>
            <a:r>
              <a:rPr lang="en-US" dirty="0">
                <a:latin typeface="Courier"/>
              </a:rPr>
              <a:t>matplotlib</a:t>
            </a:r>
            <a:r>
              <a:rPr lang="en-US" dirty="0" smtClean="0"/>
              <a:t> as well</a:t>
            </a:r>
          </a:p>
          <a:p>
            <a:pPr lvl="1"/>
            <a:r>
              <a:rPr lang="en-US" dirty="0" smtClean="0">
                <a:latin typeface="Courier"/>
              </a:rPr>
              <a:t>matplotlib</a:t>
            </a:r>
            <a:r>
              <a:rPr lang="en-US" dirty="0" smtClean="0"/>
              <a:t> versus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line graph</a:t>
            </a:r>
          </a:p>
          <a:p>
            <a:pPr lvl="1"/>
            <a:r>
              <a:rPr lang="en-US" dirty="0"/>
              <a:t>Create x series integer data 0 through 99</a:t>
            </a:r>
          </a:p>
          <a:p>
            <a:pPr lvl="1"/>
            <a:r>
              <a:rPr lang="en-US" dirty="0"/>
              <a:t>y series data is a list of 100 floating-point numbers that are random, uniformly distributed from 0 to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4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772401" cy="4906963"/>
          </a:xfrm>
        </p:spPr>
        <p:txBody>
          <a:bodyPr/>
          <a:lstStyle/>
          <a:p>
            <a:r>
              <a:rPr lang="en-US" dirty="0" smtClean="0"/>
              <a:t>Practice graphing details and get a feel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dirty="0" smtClean="0"/>
              <a:t> graph structure</a:t>
            </a:r>
          </a:p>
          <a:p>
            <a:r>
              <a:rPr lang="en-US" dirty="0" smtClean="0"/>
              <a:t>Open this Jupyter notebook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MatplotlibGraphExamples.ipynb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You’ll need to place this notebook in the Jupyter default directory</a:t>
            </a:r>
          </a:p>
          <a:p>
            <a:r>
              <a:rPr lang="en-US" dirty="0" smtClean="0"/>
              <a:t>Use this notebook as a recipe book</a:t>
            </a:r>
          </a:p>
          <a:p>
            <a:r>
              <a:rPr lang="en-US" dirty="0" smtClean="0"/>
              <a:t>Many more graph attributes to explore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951304" cy="4678363"/>
          </a:xfrm>
        </p:spPr>
        <p:txBody>
          <a:bodyPr/>
          <a:lstStyle/>
          <a:p>
            <a:r>
              <a:rPr lang="en-US" dirty="0" smtClean="0"/>
              <a:t>To import </a:t>
            </a:r>
            <a:r>
              <a:rPr lang="en-US" dirty="0">
                <a:latin typeface="Courier" pitchFamily="49" charset="0"/>
              </a:rPr>
              <a:t>matplotlib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import matplotlib.pyplot as plt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 smtClean="0">
                <a:cs typeface="Courier New" panose="02070309020205020404" pitchFamily="49" charset="0"/>
              </a:rPr>
              <a:t> is a standard, ubiquitous alias 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Remember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pPr lvl="1"/>
            <a:r>
              <a:rPr lang="en-US" dirty="0" smtClean="0"/>
              <a:t>Causes graphs to appear in Jupyter notebook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2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pandas</a:t>
            </a:r>
            <a:r>
              <a:rPr lang="en-US" dirty="0" smtClean="0"/>
              <a:t> is a popular Python package for handling, analyzing data</a:t>
            </a:r>
          </a:p>
          <a:p>
            <a:r>
              <a:rPr lang="en-US" dirty="0" smtClean="0"/>
              <a:t>Import pandas package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import pandas as pd</a:t>
            </a:r>
          </a:p>
          <a:p>
            <a:r>
              <a:rPr lang="en-US" dirty="0" smtClean="0"/>
              <a:t>Convenient function for reading comma separated text files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pd.read_csv(‘file_path’)</a:t>
            </a:r>
          </a:p>
          <a:p>
            <a:pPr lvl="1"/>
            <a:r>
              <a:rPr lang="en-US" dirty="0" smtClean="0"/>
              <a:t>First line of file should have column headings</a:t>
            </a:r>
          </a:p>
          <a:p>
            <a:r>
              <a:rPr lang="en-US" dirty="0" smtClean="0"/>
              <a:t>See Jupyter notebook for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sample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3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78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exercise</a:t>
            </a:r>
          </a:p>
          <a:p>
            <a:pPr lvl="1"/>
            <a:r>
              <a:rPr lang="en-US" dirty="0"/>
              <a:t>Extract the radiation series; extract the first 50 points from radiation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9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dirty="0" smtClean="0"/>
              <a:t> Details:</a:t>
            </a:r>
            <a:br>
              <a:rPr lang="en-US" dirty="0" smtClean="0"/>
            </a:br>
            <a:r>
              <a:rPr lang="en-US" dirty="0" smtClean="0"/>
              <a:t>Graph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368"/>
            <a:ext cx="7772400" cy="5010796"/>
          </a:xfrm>
        </p:spPr>
        <p:txBody>
          <a:bodyPr/>
          <a:lstStyle/>
          <a:p>
            <a:r>
              <a:rPr lang="en-US" dirty="0" smtClean="0"/>
              <a:t> Terminology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matplotlib.org/tutorials/introductory/usage.html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15495"/>
            <a:ext cx="3209522" cy="337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22" y="3136486"/>
            <a:ext cx="4906803" cy="29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236139" y="1440088"/>
            <a:ext cx="6477202" cy="3760715"/>
            <a:chOff x="1236139" y="1440088"/>
            <a:chExt cx="6477202" cy="37607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139" y="2190432"/>
              <a:ext cx="4192626" cy="3010371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676909" y="1440088"/>
              <a:ext cx="761747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figure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0"/>
            </p:cNvCxnSpPr>
            <p:nvPr/>
          </p:nvCxnSpPr>
          <p:spPr>
            <a:xfrm flipH="1">
              <a:off x="3332452" y="1624754"/>
              <a:ext cx="3344457" cy="565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81618" y="2642113"/>
              <a:ext cx="83869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axes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1"/>
              <a:endCxn id="10" idx="3"/>
            </p:cNvCxnSpPr>
            <p:nvPr/>
          </p:nvCxnSpPr>
          <p:spPr>
            <a:xfrm flipH="1">
              <a:off x="5344678" y="2826779"/>
              <a:ext cx="1336940" cy="925357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1275369" y="2309494"/>
              <a:ext cx="4084263" cy="2815056"/>
              <a:chOff x="1547719" y="2611053"/>
              <a:chExt cx="4084263" cy="281505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47719" y="2681280"/>
                <a:ext cx="4069309" cy="274482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518308" y="2611053"/>
                <a:ext cx="113674" cy="12338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681618" y="2070501"/>
              <a:ext cx="1031723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70C0"/>
                  </a:solidFill>
                </a:rPr>
                <a:t>suptitle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9" idx="1"/>
              <a:endCxn id="19" idx="3"/>
            </p:cNvCxnSpPr>
            <p:nvPr/>
          </p:nvCxnSpPr>
          <p:spPr>
            <a:xfrm flipH="1">
              <a:off x="3871282" y="2255167"/>
              <a:ext cx="2810336" cy="1957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956882" y="2200684"/>
              <a:ext cx="914400" cy="1481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26573" y="5423736"/>
            <a:ext cx="2131005" cy="1226916"/>
            <a:chOff x="6295204" y="3602315"/>
            <a:chExt cx="2131005" cy="1226916"/>
          </a:xfrm>
        </p:grpSpPr>
        <p:sp>
          <p:nvSpPr>
            <p:cNvPr id="38" name="TextBox 37"/>
            <p:cNvSpPr txBox="1"/>
            <p:nvPr/>
          </p:nvSpPr>
          <p:spPr>
            <a:xfrm>
              <a:off x="6979833" y="3602315"/>
              <a:ext cx="761747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figure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295204" y="4459899"/>
              <a:ext cx="2131005" cy="369332"/>
              <a:chOff x="6295204" y="4459899"/>
              <a:chExt cx="2131005" cy="369332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295204" y="4459899"/>
                <a:ext cx="1031723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suptitle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87518" y="4459899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axes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25" name="Elbow Connector 24"/>
            <p:cNvCxnSpPr>
              <a:stCxn id="38" idx="2"/>
              <a:endCxn id="40" idx="0"/>
            </p:cNvCxnSpPr>
            <p:nvPr/>
          </p:nvCxnSpPr>
          <p:spPr>
            <a:xfrm rot="5400000">
              <a:off x="6841761" y="3940953"/>
              <a:ext cx="488252" cy="54964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8" idx="2"/>
              <a:endCxn id="41" idx="0"/>
            </p:cNvCxnSpPr>
            <p:nvPr/>
          </p:nvCxnSpPr>
          <p:spPr>
            <a:xfrm rot="16200000" flipH="1">
              <a:off x="7439659" y="3892694"/>
              <a:ext cx="488252" cy="6461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20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1541440" y="1219200"/>
            <a:ext cx="6334550" cy="3532758"/>
            <a:chOff x="1541440" y="1219200"/>
            <a:chExt cx="6334550" cy="3532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440" y="1219200"/>
              <a:ext cx="4192626" cy="30103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980831" y="1764603"/>
              <a:ext cx="83869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1"/>
              <a:endCxn id="50" idx="7"/>
            </p:cNvCxnSpPr>
            <p:nvPr/>
          </p:nvCxnSpPr>
          <p:spPr>
            <a:xfrm flipH="1" flipV="1">
              <a:off x="5648286" y="1356332"/>
              <a:ext cx="1332545" cy="592937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86464" y="3727650"/>
              <a:ext cx="3735053" cy="4244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80831" y="4382626"/>
              <a:ext cx="83869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xaxis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  <a:endCxn id="15" idx="3"/>
            </p:cNvCxnSpPr>
            <p:nvPr/>
          </p:nvCxnSpPr>
          <p:spPr>
            <a:xfrm flipH="1" flipV="1">
              <a:off x="5621517" y="3939900"/>
              <a:ext cx="1359314" cy="627392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924362" y="2288208"/>
              <a:ext cx="95162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legend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42" idx="1"/>
              <a:endCxn id="46" idx="3"/>
            </p:cNvCxnSpPr>
            <p:nvPr/>
          </p:nvCxnSpPr>
          <p:spPr>
            <a:xfrm flipH="1" flipV="1">
              <a:off x="5519351" y="1796386"/>
              <a:ext cx="1405011" cy="676488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379822" y="1447079"/>
              <a:ext cx="1139529" cy="69861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80670" y="1365572"/>
              <a:ext cx="4069309" cy="28105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5551259" y="1338262"/>
              <a:ext cx="113674" cy="1233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5400000">
              <a:off x="516761" y="2386717"/>
              <a:ext cx="2578598" cy="40801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80831" y="3859023"/>
              <a:ext cx="83869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70C0"/>
                  </a:solidFill>
                </a:rPr>
                <a:t>yaxis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45" idx="1"/>
              <a:endCxn id="44" idx="0"/>
            </p:cNvCxnSpPr>
            <p:nvPr/>
          </p:nvCxnSpPr>
          <p:spPr>
            <a:xfrm flipH="1" flipV="1">
              <a:off x="2010069" y="2590726"/>
              <a:ext cx="4970762" cy="1452963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29383" y="1421279"/>
              <a:ext cx="2629" cy="2365702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954811" y="2318604"/>
              <a:ext cx="3549588" cy="192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80831" y="3335418"/>
              <a:ext cx="83869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70C0"/>
                  </a:solidFill>
                </a:rPr>
                <a:t>vlines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56" idx="1"/>
            </p:cNvCxnSpPr>
            <p:nvPr/>
          </p:nvCxnSpPr>
          <p:spPr>
            <a:xfrm flipH="1" flipV="1">
              <a:off x="3729385" y="2110867"/>
              <a:ext cx="3251446" cy="1409217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980831" y="2811813"/>
              <a:ext cx="838691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70C0"/>
                  </a:solidFill>
                </a:rPr>
                <a:t>hlines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59" name="Straight Arrow Connector 58"/>
            <p:cNvCxnSpPr>
              <a:stCxn id="58" idx="1"/>
            </p:cNvCxnSpPr>
            <p:nvPr/>
          </p:nvCxnSpPr>
          <p:spPr>
            <a:xfrm flipH="1" flipV="1">
              <a:off x="5317435" y="2326677"/>
              <a:ext cx="1663396" cy="669802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1025227" y="5044252"/>
            <a:ext cx="5955604" cy="1108432"/>
            <a:chOff x="1065626" y="5248652"/>
            <a:chExt cx="5955604" cy="1108432"/>
          </a:xfrm>
        </p:grpSpPr>
        <p:sp>
          <p:nvSpPr>
            <p:cNvPr id="32" name="TextBox 31"/>
            <p:cNvSpPr txBox="1"/>
            <p:nvPr/>
          </p:nvSpPr>
          <p:spPr>
            <a:xfrm>
              <a:off x="3644358" y="5248652"/>
              <a:ext cx="83869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065626" y="5987752"/>
              <a:ext cx="5955604" cy="369332"/>
              <a:chOff x="1065626" y="5987752"/>
              <a:chExt cx="5955604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649330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xaxis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65626" y="5987752"/>
                <a:ext cx="889185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legend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382725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yaxis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182539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vlines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915935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hlines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69" name="Straight Connector 68"/>
            <p:cNvCxnSpPr/>
            <p:nvPr/>
          </p:nvCxnSpPr>
          <p:spPr>
            <a:xfrm>
              <a:off x="4068675" y="5636694"/>
              <a:ext cx="0" cy="3510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32" idx="2"/>
              <a:endCxn id="41" idx="0"/>
            </p:cNvCxnSpPr>
            <p:nvPr/>
          </p:nvCxnSpPr>
          <p:spPr>
            <a:xfrm rot="5400000">
              <a:off x="2602078" y="4526126"/>
              <a:ext cx="369768" cy="25534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32" idx="2"/>
              <a:endCxn id="48" idx="0"/>
            </p:cNvCxnSpPr>
            <p:nvPr/>
          </p:nvCxnSpPr>
          <p:spPr>
            <a:xfrm rot="5400000">
              <a:off x="3248004" y="5172052"/>
              <a:ext cx="369768" cy="126163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32" idx="2"/>
              <a:endCxn id="66" idx="0"/>
            </p:cNvCxnSpPr>
            <p:nvPr/>
          </p:nvCxnSpPr>
          <p:spPr>
            <a:xfrm rot="16200000" flipH="1">
              <a:off x="4514608" y="5167079"/>
              <a:ext cx="369768" cy="12715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32" idx="2"/>
              <a:endCxn id="65" idx="0"/>
            </p:cNvCxnSpPr>
            <p:nvPr/>
          </p:nvCxnSpPr>
          <p:spPr>
            <a:xfrm rot="16200000" flipH="1">
              <a:off x="5147910" y="4533777"/>
              <a:ext cx="369768" cy="25381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4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4" t="79534" r="1734"/>
          <a:stretch/>
        </p:blipFill>
        <p:spPr>
          <a:xfrm>
            <a:off x="904465" y="1177859"/>
            <a:ext cx="6907695" cy="1095557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921398" y="1623975"/>
            <a:ext cx="6890761" cy="23934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31945" y="1646982"/>
            <a:ext cx="838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xaxis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  <a:endCxn id="10" idx="3"/>
          </p:cNvCxnSpPr>
          <p:nvPr/>
        </p:nvCxnSpPr>
        <p:spPr>
          <a:xfrm flipH="1">
            <a:off x="7812160" y="1831648"/>
            <a:ext cx="419785" cy="5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11752" y="2665490"/>
            <a:ext cx="129770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xaxis label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24" idx="2"/>
          </p:cNvCxnSpPr>
          <p:nvPr/>
        </p:nvCxnSpPr>
        <p:spPr>
          <a:xfrm flipH="1" flipV="1">
            <a:off x="4375258" y="2156203"/>
            <a:ext cx="636494" cy="6939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11593" y="1942882"/>
            <a:ext cx="727330" cy="2133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65626" y="2591575"/>
            <a:ext cx="175817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xaxis tickmarks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1" name="Straight Arrow Connector 30"/>
          <p:cNvCxnSpPr>
            <a:stCxn id="30" idx="0"/>
            <a:endCxn id="39" idx="1"/>
          </p:cNvCxnSpPr>
          <p:nvPr/>
        </p:nvCxnSpPr>
        <p:spPr>
          <a:xfrm flipV="1">
            <a:off x="1944713" y="1556225"/>
            <a:ext cx="2271251" cy="10353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61536" y="2665490"/>
            <a:ext cx="230124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xaxis tickmark labels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 flipV="1">
            <a:off x="6195614" y="1725637"/>
            <a:ext cx="465922" cy="11245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846463" y="1620429"/>
            <a:ext cx="335196" cy="2428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15964" y="1491240"/>
            <a:ext cx="335196" cy="1299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1398" y="1400897"/>
            <a:ext cx="6890762" cy="872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954915" y="1338262"/>
            <a:ext cx="113674" cy="1233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21811" y="4812085"/>
            <a:ext cx="5860763" cy="1222497"/>
            <a:chOff x="2221811" y="4812085"/>
            <a:chExt cx="5860763" cy="1222497"/>
          </a:xfrm>
        </p:grpSpPr>
        <p:sp>
          <p:nvSpPr>
            <p:cNvPr id="32" name="TextBox 31"/>
            <p:cNvSpPr txBox="1"/>
            <p:nvPr/>
          </p:nvSpPr>
          <p:spPr>
            <a:xfrm>
              <a:off x="4732847" y="4812085"/>
              <a:ext cx="83869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x</a:t>
              </a:r>
              <a:r>
                <a:rPr lang="en-US" dirty="0" err="1" smtClean="0">
                  <a:solidFill>
                    <a:srgbClr val="FF0000"/>
                  </a:solidFill>
                </a:rPr>
                <a:t>axis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811" y="5665250"/>
              <a:ext cx="5860763" cy="369332"/>
              <a:chOff x="2221811" y="5665250"/>
              <a:chExt cx="5860763" cy="36933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231803" y="5665250"/>
                <a:ext cx="1297707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label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221811" y="5665250"/>
                <a:ext cx="1758174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tickmarks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781328" y="5665250"/>
                <a:ext cx="230124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tickmark labels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27" name="Elbow Connector 26"/>
            <p:cNvCxnSpPr>
              <a:stCxn id="32" idx="2"/>
              <a:endCxn id="36" idx="0"/>
            </p:cNvCxnSpPr>
            <p:nvPr/>
          </p:nvCxnSpPr>
          <p:spPr>
            <a:xfrm rot="5400000">
              <a:off x="4774509" y="5287565"/>
              <a:ext cx="483833" cy="27153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2" idx="2"/>
              <a:endCxn id="38" idx="0"/>
            </p:cNvCxnSpPr>
            <p:nvPr/>
          </p:nvCxnSpPr>
          <p:spPr>
            <a:xfrm rot="5400000">
              <a:off x="3884630" y="4397686"/>
              <a:ext cx="483833" cy="205129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32" idx="2"/>
              <a:endCxn id="40" idx="0"/>
            </p:cNvCxnSpPr>
            <p:nvPr/>
          </p:nvCxnSpPr>
          <p:spPr>
            <a:xfrm rot="16200000" flipH="1">
              <a:off x="5800156" y="4533454"/>
              <a:ext cx="483833" cy="177975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9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Structure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Putting the hierarchical structure together…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999618" y="2203174"/>
            <a:ext cx="5860763" cy="2820443"/>
            <a:chOff x="2188462" y="1219200"/>
            <a:chExt cx="5860763" cy="2820443"/>
          </a:xfrm>
        </p:grpSpPr>
        <p:sp>
          <p:nvSpPr>
            <p:cNvPr id="5" name="TextBox 4"/>
            <p:cNvSpPr txBox="1"/>
            <p:nvPr/>
          </p:nvSpPr>
          <p:spPr>
            <a:xfrm>
              <a:off x="3998092" y="1219200"/>
              <a:ext cx="761747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figure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13463" y="2076784"/>
              <a:ext cx="2131005" cy="369332"/>
              <a:chOff x="6295204" y="4459899"/>
              <a:chExt cx="2131005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295204" y="4459899"/>
                <a:ext cx="1031723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suptitle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587518" y="4459899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axes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9" name="Elbow Connector 8"/>
            <p:cNvCxnSpPr>
              <a:stCxn id="5" idx="2"/>
              <a:endCxn id="7" idx="0"/>
            </p:cNvCxnSpPr>
            <p:nvPr/>
          </p:nvCxnSpPr>
          <p:spPr>
            <a:xfrm rot="5400000">
              <a:off x="3860020" y="1557838"/>
              <a:ext cx="488252" cy="54964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5" idx="2"/>
              <a:endCxn id="8" idx="0"/>
            </p:cNvCxnSpPr>
            <p:nvPr/>
          </p:nvCxnSpPr>
          <p:spPr>
            <a:xfrm rot="16200000" flipH="1">
              <a:off x="4457918" y="1509579"/>
              <a:ext cx="488252" cy="6461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2518331" y="2812729"/>
              <a:ext cx="4951757" cy="369332"/>
              <a:chOff x="1065626" y="5987752"/>
              <a:chExt cx="4951757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147406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xaxis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65626" y="5987752"/>
                <a:ext cx="889185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70C0"/>
                    </a:solidFill>
                  </a:rPr>
                  <a:t>legend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131763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yaxis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78692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vlines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163049" y="5987752"/>
                <a:ext cx="83869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0070C0"/>
                    </a:solidFill>
                  </a:rPr>
                  <a:t>hlines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15" name="Elbow Connector 14"/>
            <p:cNvCxnSpPr>
              <a:stCxn id="8" idx="2"/>
              <a:endCxn id="20" idx="0"/>
            </p:cNvCxnSpPr>
            <p:nvPr/>
          </p:nvCxnSpPr>
          <p:spPr>
            <a:xfrm rot="5400000">
              <a:off x="3810718" y="1598323"/>
              <a:ext cx="366613" cy="2062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8" idx="2"/>
              <a:endCxn id="21" idx="0"/>
            </p:cNvCxnSpPr>
            <p:nvPr/>
          </p:nvCxnSpPr>
          <p:spPr>
            <a:xfrm rot="5400000">
              <a:off x="4331163" y="2118768"/>
              <a:ext cx="366613" cy="10213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8" idx="2"/>
              <a:endCxn id="23" idx="0"/>
            </p:cNvCxnSpPr>
            <p:nvPr/>
          </p:nvCxnSpPr>
          <p:spPr>
            <a:xfrm rot="16200000" flipH="1">
              <a:off x="5346805" y="2124433"/>
              <a:ext cx="366613" cy="1009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8" idx="2"/>
              <a:endCxn id="22" idx="0"/>
            </p:cNvCxnSpPr>
            <p:nvPr/>
          </p:nvCxnSpPr>
          <p:spPr>
            <a:xfrm rot="16200000" flipH="1">
              <a:off x="5854627" y="1616612"/>
              <a:ext cx="366613" cy="202562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8" idx="2"/>
              <a:endCxn id="19" idx="0"/>
            </p:cNvCxnSpPr>
            <p:nvPr/>
          </p:nvCxnSpPr>
          <p:spPr>
            <a:xfrm rot="5400000">
              <a:off x="4838984" y="2626589"/>
              <a:ext cx="366613" cy="56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2188462" y="3670311"/>
              <a:ext cx="5860763" cy="369332"/>
              <a:chOff x="2221811" y="5665250"/>
              <a:chExt cx="5860763" cy="369332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4231803" y="5665250"/>
                <a:ext cx="1297707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label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21811" y="5665250"/>
                <a:ext cx="1758174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tickmarks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781328" y="5665250"/>
                <a:ext cx="230124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xaxis tickmark labels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31" name="Elbow Connector 30"/>
            <p:cNvCxnSpPr>
              <a:stCxn id="19" idx="2"/>
              <a:endCxn id="34" idx="0"/>
            </p:cNvCxnSpPr>
            <p:nvPr/>
          </p:nvCxnSpPr>
          <p:spPr>
            <a:xfrm rot="5400000">
              <a:off x="4689258" y="3340112"/>
              <a:ext cx="488250" cy="172149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19" idx="2"/>
              <a:endCxn id="35" idx="0"/>
            </p:cNvCxnSpPr>
            <p:nvPr/>
          </p:nvCxnSpPr>
          <p:spPr>
            <a:xfrm rot="5400000">
              <a:off x="3799378" y="2450232"/>
              <a:ext cx="488250" cy="195190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19" idx="2"/>
              <a:endCxn id="36" idx="0"/>
            </p:cNvCxnSpPr>
            <p:nvPr/>
          </p:nvCxnSpPr>
          <p:spPr>
            <a:xfrm rot="16200000" flipH="1">
              <a:off x="5714904" y="2486613"/>
              <a:ext cx="488250" cy="187914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23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matplotlib</a:t>
            </a:r>
            <a:r>
              <a:rPr lang="en-US" dirty="0" smtClean="0"/>
              <a:t> Graph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See these references for plotting attributes</a:t>
            </a:r>
            <a:endParaRPr lang="en-US" dirty="0" smtClean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3"/>
              </a:rPr>
              <a:t>https://matplotlib.org/api/axes_api.html#matplotlib.axes.Axes</a:t>
            </a:r>
            <a:r>
              <a:rPr lang="en-US" sz="1800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matplotlib.org/api/pyplot_summary.html</a:t>
            </a:r>
            <a:r>
              <a:rPr lang="en-US" sz="1800" dirty="0" smtClean="0"/>
              <a:t> </a:t>
            </a: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matplotlib.org/Matplotlib.pdf</a:t>
            </a:r>
            <a:r>
              <a:rPr lang="en-US" sz="1800" dirty="0" smtClean="0"/>
              <a:t> </a:t>
            </a: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://kestrel.nmt.edu/~</a:t>
            </a:r>
            <a:r>
              <a:rPr lang="en-US" sz="1800" dirty="0" smtClean="0">
                <a:hlinkClick r:id="rId5"/>
              </a:rPr>
              <a:t>raymond/software/python_notes/paper004.html</a:t>
            </a:r>
            <a:r>
              <a:rPr lang="en-US" sz="1800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 attributes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Graph size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Line/point colors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Line width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Font size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Chart title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y-axis scale (linear, logarithmic)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Grid lines</a:t>
            </a:r>
          </a:p>
          <a:p>
            <a:pPr>
              <a:spcBef>
                <a:spcPts val="0"/>
              </a:spcBef>
            </a:pPr>
            <a:r>
              <a:rPr lang="en-US" sz="2800" dirty="0" smtClean="0"/>
              <a:t>Explore attributes: </a:t>
            </a:r>
            <a:r>
              <a:rPr lang="en-US" sz="2400" dirty="0" smtClean="0"/>
              <a:t>Type </a:t>
            </a:r>
            <a:r>
              <a:rPr lang="en-US" sz="2400" dirty="0" smtClean="0">
                <a:latin typeface="Courier" pitchFamily="49" charset="0"/>
              </a:rPr>
              <a:t>plt.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urier" pitchFamily="49" charset="0"/>
              </a:rPr>
              <a:t>fig.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urier" pitchFamily="49" charset="0"/>
              </a:rPr>
              <a:t>ax.</a:t>
            </a:r>
            <a:r>
              <a:rPr lang="en-US" sz="2400" dirty="0" smtClean="0"/>
              <a:t>, then </a:t>
            </a:r>
            <a:r>
              <a:rPr lang="en-US" sz="2400" dirty="0" smtClean="0">
                <a:latin typeface="Courier" pitchFamily="49" charset="0"/>
              </a:rPr>
              <a:t>Tab</a:t>
            </a:r>
            <a:r>
              <a:rPr lang="en-US" sz="2000" dirty="0" smtClean="0"/>
              <a:t>   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07432" y="3147637"/>
            <a:ext cx="25715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In-graph text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Annotation lines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Legend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Legend location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Spines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Tickmarks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2400" dirty="0" smtClean="0">
                <a:latin typeface="+mn-lt"/>
              </a:rPr>
              <a:t>Tickmark labels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53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07409" cy="4678363"/>
          </a:xfrm>
        </p:spPr>
        <p:txBody>
          <a:bodyPr/>
          <a:lstStyle/>
          <a:p>
            <a:r>
              <a:rPr lang="en-US" dirty="0" smtClean="0"/>
              <a:t>XY Scatter Plots show the relationship between two variables</a:t>
            </a:r>
          </a:p>
          <a:p>
            <a:pPr lvl="1"/>
            <a:r>
              <a:rPr lang="en-US" dirty="0" smtClean="0"/>
              <a:t>Data often come from multiple points in time</a:t>
            </a:r>
          </a:p>
          <a:p>
            <a:pPr lvl="2"/>
            <a:r>
              <a:rPr lang="en-US" dirty="0" smtClean="0"/>
              <a:t>Not necessarily with constant time intervals like the previous example</a:t>
            </a:r>
          </a:p>
          <a:p>
            <a:pPr lvl="1"/>
            <a:r>
              <a:rPr lang="en-US" dirty="0" smtClean="0"/>
              <a:t>Horizontal axis has the units of one variable series</a:t>
            </a:r>
          </a:p>
          <a:p>
            <a:pPr lvl="1"/>
            <a:r>
              <a:rPr lang="en-US" dirty="0" smtClean="0"/>
              <a:t>Vertical axis: the units of the other variable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900840"/>
            <a:ext cx="5876925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44455"/>
            <a:ext cx="8048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6781"/>
            <a:ext cx="7930195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See  </a:t>
            </a:r>
            <a:r>
              <a:rPr lang="en-US" sz="2800" dirty="0">
                <a:latin typeface="Courier" pitchFamily="49" charset="0"/>
              </a:rPr>
              <a:t>MatplotlibGraphExamples.ipynb</a:t>
            </a:r>
            <a:endParaRPr lang="en-US" sz="2800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What is Ozone and Wind </a:t>
            </a:r>
            <a:r>
              <a:rPr lang="en-US" dirty="0"/>
              <a:t>Speed relationship?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207047"/>
            <a:ext cx="8111717" cy="417828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583506" y="4037927"/>
            <a:ext cx="3406702" cy="892552"/>
            <a:chOff x="5583506" y="4037927"/>
            <a:chExt cx="3406702" cy="892552"/>
          </a:xfrm>
        </p:grpSpPr>
        <p:sp>
          <p:nvSpPr>
            <p:cNvPr id="7" name="TextBox 6"/>
            <p:cNvSpPr txBox="1"/>
            <p:nvPr/>
          </p:nvSpPr>
          <p:spPr>
            <a:xfrm>
              <a:off x="5583506" y="4037927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n-lt"/>
                </a:rPr>
                <a:t>Basic syntax: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83506" y="4407259"/>
              <a:ext cx="3406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ax.scatter(x,y)</a:t>
              </a:r>
              <a:endParaRPr lang="en-US" sz="2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7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6781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is </a:t>
            </a:r>
            <a:r>
              <a:rPr lang="en-US" dirty="0"/>
              <a:t>the </a:t>
            </a:r>
            <a:r>
              <a:rPr lang="en-US" dirty="0" smtClean="0"/>
              <a:t>relationship between Ozone and Solar Radiation?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08" y="2195812"/>
            <a:ext cx="7727598" cy="4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Scatterplot of ozone versus temperature from df_oz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53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simple graphing</a:t>
            </a:r>
          </a:p>
          <a:p>
            <a:pPr lvl="1"/>
            <a:r>
              <a:rPr lang="en-US" dirty="0" smtClean="0"/>
              <a:t>Graph </a:t>
            </a:r>
            <a:r>
              <a:rPr lang="en-US" dirty="0"/>
              <a:t>line graph of temperature from df_oz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8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8" y="1043874"/>
            <a:ext cx="8164865" cy="4815253"/>
          </a:xfrm>
        </p:spPr>
        <p:txBody>
          <a:bodyPr/>
          <a:lstStyle/>
          <a:p>
            <a:r>
              <a:rPr lang="en-US" dirty="0" smtClean="0"/>
              <a:t>Distributional data are multiple observations </a:t>
            </a:r>
          </a:p>
          <a:p>
            <a:pPr lvl="1"/>
            <a:r>
              <a:rPr lang="en-US" dirty="0" smtClean="0"/>
              <a:t>Of a particular variable of interest</a:t>
            </a:r>
          </a:p>
          <a:p>
            <a:pPr lvl="1"/>
            <a:r>
              <a:rPr lang="en-US" dirty="0" smtClean="0"/>
              <a:t>Each variable value is accompanied by other categorical and numerical data fields </a:t>
            </a:r>
          </a:p>
          <a:p>
            <a:r>
              <a:rPr lang="en-US" dirty="0" smtClean="0"/>
              <a:t>Standards of Learning test scores</a:t>
            </a:r>
          </a:p>
          <a:p>
            <a:pPr lvl="1"/>
            <a:r>
              <a:rPr lang="en-US" dirty="0" smtClean="0"/>
              <a:t>Multiple students yield multiple observations</a:t>
            </a:r>
          </a:p>
          <a:p>
            <a:pPr lvl="2"/>
            <a:r>
              <a:rPr lang="en-US" dirty="0" smtClean="0"/>
              <a:t>Scores range from 0 to 100 in the data</a:t>
            </a:r>
          </a:p>
          <a:p>
            <a:pPr lvl="1"/>
            <a:r>
              <a:rPr lang="en-US" dirty="0" smtClean="0"/>
              <a:t>Collected at beginning of year (also at year end)</a:t>
            </a:r>
          </a:p>
          <a:p>
            <a:pPr lvl="1"/>
            <a:r>
              <a:rPr lang="en-US" dirty="0" smtClean="0"/>
              <a:t>Students of different instructors, different schools</a:t>
            </a:r>
          </a:p>
          <a:p>
            <a:pPr lvl="1"/>
            <a:r>
              <a:rPr lang="en-US" dirty="0" smtClean="0"/>
              <a:t>Compare distributions for different ancillary data</a:t>
            </a:r>
          </a:p>
          <a:p>
            <a:pPr lvl="1"/>
            <a:r>
              <a:rPr lang="en-US" dirty="0" smtClean="0"/>
              <a:t>File: </a:t>
            </a:r>
            <a:r>
              <a:rPr lang="en-US" dirty="0" smtClean="0">
                <a:latin typeface="Courier" pitchFamily="49" charset="0"/>
              </a:rPr>
              <a:t>test.csv</a:t>
            </a:r>
            <a:r>
              <a:rPr lang="en-US" dirty="0" smtClean="0"/>
              <a:t>,  DataFrame: </a:t>
            </a:r>
            <a:r>
              <a:rPr lang="en-US" dirty="0" smtClean="0">
                <a:latin typeface="Courier" pitchFamily="49" charset="0"/>
              </a:rPr>
              <a:t>df_test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Histograms show how many observations exist for each variable value</a:t>
            </a:r>
          </a:p>
          <a:p>
            <a:pPr lvl="1"/>
            <a:r>
              <a:rPr lang="en-US" dirty="0" smtClean="0"/>
              <a:t>Horizontal axis: </a:t>
            </a:r>
          </a:p>
          <a:p>
            <a:pPr lvl="2"/>
            <a:r>
              <a:rPr lang="en-US" dirty="0" smtClean="0"/>
              <a:t>The variable values observed, possibly binned</a:t>
            </a:r>
          </a:p>
          <a:p>
            <a:pPr lvl="2"/>
            <a:r>
              <a:rPr lang="en-US" dirty="0" smtClean="0"/>
              <a:t>For example, test scores at end of the year</a:t>
            </a:r>
          </a:p>
          <a:p>
            <a:pPr lvl="1"/>
            <a:r>
              <a:rPr lang="en-US" dirty="0" smtClean="0"/>
              <a:t>Vertical axis: </a:t>
            </a:r>
          </a:p>
          <a:p>
            <a:pPr lvl="2"/>
            <a:r>
              <a:rPr lang="en-US" dirty="0" smtClean="0"/>
              <a:t>Height of column proportional to the number of observations for each measurement/bin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the data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75819"/>
            <a:ext cx="8147260" cy="25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3038"/>
            <a:ext cx="7772400" cy="5163125"/>
          </a:xfrm>
        </p:spPr>
        <p:txBody>
          <a:bodyPr/>
          <a:lstStyle/>
          <a:p>
            <a:r>
              <a:rPr lang="en-US" dirty="0" smtClean="0"/>
              <a:t>Frequency Histogram for Instructor Smith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45" y="1604160"/>
            <a:ext cx="7747618" cy="48904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52332" y="4450621"/>
            <a:ext cx="2332690" cy="892552"/>
            <a:chOff x="5583506" y="4037927"/>
            <a:chExt cx="2332690" cy="892552"/>
          </a:xfrm>
        </p:grpSpPr>
        <p:sp>
          <p:nvSpPr>
            <p:cNvPr id="8" name="TextBox 7"/>
            <p:cNvSpPr txBox="1"/>
            <p:nvPr/>
          </p:nvSpPr>
          <p:spPr>
            <a:xfrm>
              <a:off x="5583506" y="4037927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n-lt"/>
                </a:rPr>
                <a:t>Basic syntax: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83506" y="4407259"/>
              <a:ext cx="2332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ax.hist(x)</a:t>
              </a:r>
              <a:endParaRPr lang="en-US" sz="2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a DataFrame </a:t>
            </a:r>
            <a:r>
              <a:rPr lang="en-US" dirty="0" smtClean="0"/>
              <a:t>series (column): </a:t>
            </a:r>
            <a:endParaRPr lang="en-US" dirty="0"/>
          </a:p>
          <a:p>
            <a:pPr lvl="1"/>
            <a:r>
              <a:rPr lang="en-US" dirty="0"/>
              <a:t>Temperature column from df_oz DataFrame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often want to compare distributions of one or more variables</a:t>
            </a:r>
          </a:p>
          <a:p>
            <a:pPr lvl="1"/>
            <a:r>
              <a:rPr lang="en-US" dirty="0" smtClean="0"/>
              <a:t>Frequency histograms are poor for this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0502"/>
            <a:ext cx="7943161" cy="51456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MatplotlibGraphExamples.ipynb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files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matplotlib_eg_line.py</a:t>
            </a:r>
            <a:r>
              <a:rPr lang="en-US" dirty="0" smtClean="0"/>
              <a:t>    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matplotlib_eg_scatter.py</a:t>
            </a:r>
            <a:r>
              <a:rPr lang="en-US" dirty="0" smtClean="0"/>
              <a:t>     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test.csv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ozone.csv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ConstructionTimeSeriesDataV2.csv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032"/>
            <a:ext cx="7772400" cy="49880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Superimposed frequency histogram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Is this clear, effective?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18" y="2068926"/>
            <a:ext cx="6854164" cy="45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494"/>
            <a:ext cx="7772400" cy="514366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Side-by-side frequency histogram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Is this clear, effective?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29" y="2031612"/>
            <a:ext cx="5404721" cy="4326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20" t="56686" r="49265"/>
          <a:stretch/>
        </p:blipFill>
        <p:spPr>
          <a:xfrm>
            <a:off x="4353514" y="2783662"/>
            <a:ext cx="4603312" cy="34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2108"/>
            <a:ext cx="7772400" cy="501405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Box </a:t>
            </a:r>
            <a:r>
              <a:rPr lang="en-US" dirty="0" smtClean="0"/>
              <a:t>Plots compare distributional data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Short-hand </a:t>
            </a:r>
            <a:r>
              <a:rPr lang="en-US" dirty="0"/>
              <a:t>for the distribution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Frequency </a:t>
            </a:r>
            <a:r>
              <a:rPr lang="en-US" dirty="0"/>
              <a:t>histogram rotated 90 degrees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74087" y="24940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Maximum Score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37933" y="3817344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Median score</a:t>
            </a:r>
            <a:br>
              <a:rPr lang="en-US" b="1" dirty="0" smtClean="0"/>
            </a:br>
            <a:r>
              <a:rPr lang="en-US" dirty="0" smtClean="0"/>
              <a:t>50% </a:t>
            </a:r>
            <a:r>
              <a:rPr lang="en-US" dirty="0"/>
              <a:t>of scores at or below this point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7933" y="4776177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Quartile Score</a:t>
            </a:r>
            <a:br>
              <a:rPr lang="en-US" b="1" dirty="0" smtClean="0"/>
            </a:br>
            <a:r>
              <a:rPr lang="en-US" dirty="0" smtClean="0"/>
              <a:t>25% of scores at or below this point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99735" y="580379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Minimum Score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37933" y="299674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Quartile Score</a:t>
            </a:r>
            <a:br>
              <a:rPr lang="en-US" b="1" dirty="0" smtClean="0"/>
            </a:br>
            <a:r>
              <a:rPr lang="en-US" dirty="0" smtClean="0"/>
              <a:t>75% of scores at or below this point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992222" y="2748561"/>
            <a:ext cx="3356042" cy="3949430"/>
            <a:chOff x="992222" y="1702341"/>
            <a:chExt cx="3356042" cy="39494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966" t="17839" r="38324" b="9418"/>
            <a:stretch/>
          </p:blipFill>
          <p:spPr>
            <a:xfrm>
              <a:off x="992222" y="1702341"/>
              <a:ext cx="3356042" cy="394943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3764517" y="1894615"/>
              <a:ext cx="107004" cy="1070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949825" y="3929613"/>
              <a:ext cx="107004" cy="1070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760179" y="4660598"/>
              <a:ext cx="107004" cy="1070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49825" y="2472401"/>
              <a:ext cx="107004" cy="1070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949825" y="3052031"/>
              <a:ext cx="107004" cy="1070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Arrow Connector 17"/>
          <p:cNvCxnSpPr>
            <a:stCxn id="6" idx="1"/>
            <a:endCxn id="12" idx="6"/>
          </p:cNvCxnSpPr>
          <p:nvPr/>
        </p:nvCxnSpPr>
        <p:spPr>
          <a:xfrm flipH="1">
            <a:off x="3871521" y="2678686"/>
            <a:ext cx="2002566" cy="3156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  <a:endCxn id="13" idx="6"/>
          </p:cNvCxnSpPr>
          <p:nvPr/>
        </p:nvCxnSpPr>
        <p:spPr>
          <a:xfrm flipH="1" flipV="1">
            <a:off x="4056829" y="5029336"/>
            <a:ext cx="881104" cy="70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1"/>
            <a:endCxn id="16" idx="6"/>
          </p:cNvCxnSpPr>
          <p:nvPr/>
        </p:nvCxnSpPr>
        <p:spPr>
          <a:xfrm flipH="1">
            <a:off x="4056829" y="4140510"/>
            <a:ext cx="881104" cy="112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  <a:endCxn id="15" idx="6"/>
          </p:cNvCxnSpPr>
          <p:nvPr/>
        </p:nvCxnSpPr>
        <p:spPr>
          <a:xfrm flipH="1">
            <a:off x="4056829" y="3319908"/>
            <a:ext cx="881104" cy="2522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1"/>
            <a:endCxn id="14" idx="6"/>
          </p:cNvCxnSpPr>
          <p:nvPr/>
        </p:nvCxnSpPr>
        <p:spPr>
          <a:xfrm flipH="1" flipV="1">
            <a:off x="3867183" y="5760321"/>
            <a:ext cx="2032552" cy="228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457" t="15378" r="7555" b="6629"/>
          <a:stretch/>
        </p:blipFill>
        <p:spPr>
          <a:xfrm rot="16200000">
            <a:off x="4613984" y="2099384"/>
            <a:ext cx="4376060" cy="3531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124" t="16331" r="39226" b="9856"/>
          <a:stretch/>
        </p:blipFill>
        <p:spPr>
          <a:xfrm>
            <a:off x="924343" y="1729407"/>
            <a:ext cx="3938008" cy="489005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452730" y="2117035"/>
            <a:ext cx="2146853" cy="99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412974" y="5499652"/>
            <a:ext cx="2146853" cy="99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605130" y="3538330"/>
            <a:ext cx="921026" cy="662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158"/>
            <a:ext cx="7772400" cy="5047006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Box Plots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Horizontal axis tick marks: 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One tick mark for each data series distribution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Vertical axis: 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Scale is measurement values 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Boxplot </a:t>
            </a:r>
            <a:r>
              <a:rPr lang="en-US" dirty="0"/>
              <a:t>denotes </a:t>
            </a:r>
            <a:r>
              <a:rPr lang="en-US" dirty="0" smtClean="0"/>
              <a:t>min,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quartile, </a:t>
            </a:r>
            <a:r>
              <a:rPr lang="en-US" dirty="0"/>
              <a:t>median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 quartile, max, &amp; possibly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813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Data must be in </a:t>
            </a:r>
            <a:r>
              <a:rPr lang="en-US" dirty="0" smtClean="0">
                <a:latin typeface="Courier" pitchFamily="49" charset="0"/>
              </a:rPr>
              <a:t>numpy</a:t>
            </a:r>
            <a:r>
              <a:rPr lang="en-US" dirty="0" smtClean="0"/>
              <a:t> array or Python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32" y="1698726"/>
            <a:ext cx="7652936" cy="453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 plot of a DataFrame series:</a:t>
            </a:r>
          </a:p>
          <a:p>
            <a:pPr lvl="1"/>
            <a:r>
              <a:rPr lang="en-US" dirty="0"/>
              <a:t>Radiation column from df_oz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4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813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Are the distributions similar, or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70" y="1643973"/>
            <a:ext cx="6582410" cy="49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066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Similar distributions or different?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7" y="1574521"/>
            <a:ext cx="6244039" cy="50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6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box plots on same axes</a:t>
            </a:r>
          </a:p>
          <a:p>
            <a:pPr lvl="1"/>
            <a:r>
              <a:rPr lang="en-US" dirty="0"/>
              <a:t>Create a boxplot using the test data that compares beginning of year test scores for School 1 versus School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3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0727"/>
            <a:ext cx="7772400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Web page</a:t>
            </a:r>
            <a:r>
              <a:rPr lang="en-US" dirty="0" smtClean="0"/>
              <a:t> for popular Python 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05" y="1669774"/>
            <a:ext cx="2576624" cy="5091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3033" r="37850" b="42607"/>
          <a:stretch/>
        </p:blipFill>
        <p:spPr>
          <a:xfrm>
            <a:off x="4213818" y="2402389"/>
            <a:ext cx="4361263" cy="337821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76905" y="3309908"/>
            <a:ext cx="1586782" cy="1293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55736" y="2402389"/>
            <a:ext cx="1574862" cy="9075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55736" y="4603806"/>
            <a:ext cx="1558082" cy="1176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56670" y="3624649"/>
            <a:ext cx="650789" cy="197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68671" y="4381562"/>
            <a:ext cx="852618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60788" y="4759911"/>
            <a:ext cx="700244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502"/>
            <a:ext cx="8229600" cy="51456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Simple approach… with a little embellishment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5167"/>
          <a:stretch/>
        </p:blipFill>
        <p:spPr>
          <a:xfrm>
            <a:off x="1639275" y="1664765"/>
            <a:ext cx="5828846" cy="46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900086" cy="4678363"/>
          </a:xfrm>
        </p:spPr>
        <p:txBody>
          <a:bodyPr/>
          <a:lstStyle/>
          <a:p>
            <a:r>
              <a:rPr lang="en-US" dirty="0" smtClean="0"/>
              <a:t>This is the first installment of material for the Storytelling &amp; Visualization Assignment</a:t>
            </a:r>
          </a:p>
          <a:p>
            <a:pPr lvl="1"/>
            <a:r>
              <a:rPr lang="en-US" dirty="0" smtClean="0"/>
              <a:t>This is the data file you’ll use</a:t>
            </a:r>
          </a:p>
          <a:p>
            <a:pPr lvl="1"/>
            <a:r>
              <a:rPr lang="en-US" dirty="0" smtClean="0"/>
              <a:t>We’ve used pandas to handle the data</a:t>
            </a:r>
          </a:p>
          <a:p>
            <a:pPr lvl="2"/>
            <a:r>
              <a:rPr lang="en-US" dirty="0" smtClean="0"/>
              <a:t>You can use other methods as well</a:t>
            </a:r>
          </a:p>
          <a:p>
            <a:r>
              <a:rPr lang="en-US" dirty="0" smtClean="0"/>
              <a:t>The assignment also requires that you create a presentation</a:t>
            </a:r>
          </a:p>
          <a:p>
            <a:pPr lvl="1"/>
            <a:r>
              <a:rPr lang="en-US" dirty="0" smtClean="0"/>
              <a:t>The next lecture addresses that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Look at first year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93386"/>
            <a:ext cx="8099497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6" y="1522693"/>
            <a:ext cx="6544534" cy="46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17" y="274638"/>
            <a:ext cx="8608979" cy="944562"/>
          </a:xfrm>
        </p:spPr>
        <p:txBody>
          <a:bodyPr/>
          <a:lstStyle/>
          <a:p>
            <a:r>
              <a:rPr lang="en-US" dirty="0" smtClean="0"/>
              <a:t>Saving </a:t>
            </a:r>
            <a:r>
              <a:rPr lang="en-US" sz="4000" dirty="0" smtClean="0">
                <a:latin typeface="Courier" pitchFamily="49" charset="0"/>
              </a:rPr>
              <a:t>matplotlib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7772400" cy="4997754"/>
          </a:xfrm>
        </p:spPr>
        <p:txBody>
          <a:bodyPr/>
          <a:lstStyle/>
          <a:p>
            <a:r>
              <a:rPr lang="en-US" dirty="0" smtClean="0"/>
              <a:t>Save images as </a:t>
            </a:r>
            <a:r>
              <a:rPr lang="en-US" dirty="0" smtClean="0">
                <a:latin typeface="Courier" pitchFamily="49" charset="0"/>
              </a:rPr>
              <a:t>.png</a:t>
            </a:r>
            <a:r>
              <a:rPr lang="en-US" dirty="0" smtClean="0"/>
              <a:t> 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.jpg </a:t>
            </a:r>
            <a:r>
              <a:rPr lang="en-US" dirty="0" smtClean="0"/>
              <a:t>files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urier" pitchFamily="49" charset="0"/>
              </a:rPr>
              <a:t>plt.savefig('sales.png</a:t>
            </a:r>
            <a:r>
              <a:rPr lang="en-US" dirty="0" smtClean="0">
                <a:latin typeface="Courier" pitchFamily="49" charset="0"/>
              </a:rPr>
              <a:t>')</a:t>
            </a:r>
          </a:p>
          <a:p>
            <a:r>
              <a:rPr lang="en-US" dirty="0" smtClean="0"/>
              <a:t>Screenshot approach</a:t>
            </a:r>
          </a:p>
          <a:p>
            <a:pPr lvl="1"/>
            <a:r>
              <a:rPr lang="en-US" dirty="0" smtClean="0"/>
              <a:t>Click on window containing the graph, </a:t>
            </a:r>
            <a:r>
              <a:rPr lang="en-US" dirty="0" smtClean="0">
                <a:latin typeface="Courier" pitchFamily="49" charset="0"/>
              </a:rPr>
              <a:t>Alt+PrintScreen</a:t>
            </a:r>
            <a:r>
              <a:rPr lang="en-US" dirty="0" smtClean="0"/>
              <a:t> copies graph to clipboard  </a:t>
            </a:r>
          </a:p>
          <a:p>
            <a:r>
              <a:rPr lang="en-US" dirty="0" smtClean="0"/>
              <a:t>Snipping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line plots on same axes</a:t>
            </a:r>
          </a:p>
          <a:p>
            <a:pPr lvl="1"/>
            <a:r>
              <a:rPr lang="en-US" dirty="0"/>
              <a:t>Create x series integer data 0 through 99</a:t>
            </a:r>
          </a:p>
          <a:p>
            <a:pPr lvl="1"/>
            <a:r>
              <a:rPr lang="en-US" dirty="0"/>
              <a:t>Two y series, y1 and y2, each with a list of 100 floating-point numbers that are random, uniformly distributed from 0 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01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7793430" cy="48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13281"/>
            <a:ext cx="81819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time series plot is most appropriate when comparing a value that changes over time</a:t>
            </a:r>
          </a:p>
          <a:p>
            <a:pPr lvl="1"/>
            <a:r>
              <a:rPr lang="en-US" dirty="0" smtClean="0"/>
              <a:t>Time on horizontal axis</a:t>
            </a:r>
          </a:p>
          <a:p>
            <a:pPr lvl="1"/>
            <a:r>
              <a:rPr lang="en-US" dirty="0" smtClean="0"/>
              <a:t>Points connected with lines</a:t>
            </a:r>
          </a:p>
          <a:p>
            <a:pPr lvl="1"/>
            <a:r>
              <a:rPr lang="en-US" dirty="0" smtClean="0"/>
              <a:t>Symbols at datum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29990"/>
            <a:ext cx="7914011" cy="5017554"/>
          </a:xfrm>
        </p:spPr>
        <p:txBody>
          <a:bodyPr/>
          <a:lstStyle/>
          <a:p>
            <a:r>
              <a:rPr lang="en-US" dirty="0" smtClean="0"/>
              <a:t>Multiple ways to set some graph attributes</a:t>
            </a:r>
          </a:p>
          <a:p>
            <a:pPr lvl="1"/>
            <a:r>
              <a:rPr lang="en-US" dirty="0" smtClean="0"/>
              <a:t>… I am showing one, </a:t>
            </a:r>
            <a:r>
              <a:rPr lang="en-US" dirty="0"/>
              <a:t>most </a:t>
            </a:r>
            <a:r>
              <a:rPr lang="en-US" dirty="0" smtClean="0"/>
              <a:t>understandable, way</a:t>
            </a:r>
          </a:p>
          <a:p>
            <a:r>
              <a:rPr lang="en-US" dirty="0" smtClean="0"/>
              <a:t>Hopefully, this instruction is logical and understandable</a:t>
            </a:r>
          </a:p>
          <a:p>
            <a:pPr lvl="1"/>
            <a:r>
              <a:rPr lang="en-US" dirty="0" smtClean="0"/>
              <a:t>If so, making knowledge easily accessible is good, on one hand</a:t>
            </a:r>
          </a:p>
          <a:p>
            <a:pPr lvl="1"/>
            <a:r>
              <a:rPr lang="en-US" dirty="0" smtClean="0"/>
              <a:t>On the other hand, you need to know that learning on your own is not always easy</a:t>
            </a:r>
          </a:p>
          <a:p>
            <a:pPr lvl="1"/>
            <a:r>
              <a:rPr lang="en-US" dirty="0" smtClean="0"/>
              <a:t>Don’t be surprised why learning new methods is time consuming and frustrating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3710"/>
            <a:ext cx="7772400" cy="508245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Graphing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How to create graphs with Python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Different graphs for different purposes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graphing packages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matplotlib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seaborn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is built on </a:t>
            </a:r>
            <a:r>
              <a:rPr lang="en-US" dirty="0" smtClean="0">
                <a:latin typeface="Courier" pitchFamily="49" charset="0"/>
              </a:rPr>
              <a:t>matplotlib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has more capabilities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Well focus today on </a:t>
            </a:r>
            <a:r>
              <a:rPr lang="en-US" dirty="0" smtClean="0">
                <a:latin typeface="Courier" pitchFamily="49" charset="0"/>
              </a:rPr>
              <a:t>matplotlib</a:t>
            </a:r>
            <a:r>
              <a:rPr lang="en-US" dirty="0" smtClean="0"/>
              <a:t> because you can’t master </a:t>
            </a:r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without it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" pitchFamily="49" charset="0"/>
              </a:rPr>
              <a:t>pandas</a:t>
            </a:r>
            <a:r>
              <a:rPr lang="en-US" dirty="0" smtClean="0"/>
              <a:t> package is for handling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What’s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Focus on the most important items on a list: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Defects causing most of quality problems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Issues causing most help desk calls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Software bugs causing the greatest number of help desk requests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Products that contribute most toward revenue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Items constituting most value in inventory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Web pages/sites that have the most traffic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Root causes causing most production downtime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These data often resemble the “80-20 Rule”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80% of the problem caused by 20% of the items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Not always exactly 80% and 20%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</a:t>
            </a:r>
            <a:r>
              <a:rPr lang="en-US" dirty="0"/>
              <a:t>What’s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83366"/>
            <a:ext cx="7901609" cy="50427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Pareto charts have a standard format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Plot it this way, exactly, or people will think you don’t know what you’re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45" y="2484173"/>
            <a:ext cx="6516716" cy="41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What’s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2482"/>
            <a:ext cx="7772400" cy="4997579"/>
          </a:xfrm>
        </p:spPr>
        <p:txBody>
          <a:bodyPr/>
          <a:lstStyle/>
          <a:p>
            <a:r>
              <a:rPr lang="en-US" dirty="0" smtClean="0"/>
              <a:t>US budget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67" y="1634807"/>
            <a:ext cx="5574534" cy="4491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741" t="56607" r="33762"/>
          <a:stretch/>
        </p:blipFill>
        <p:spPr>
          <a:xfrm>
            <a:off x="3489591" y="2644049"/>
            <a:ext cx="5471023" cy="32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What’s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7771"/>
            <a:ext cx="7772400" cy="4981104"/>
          </a:xfrm>
        </p:spPr>
        <p:txBody>
          <a:bodyPr/>
          <a:lstStyle/>
          <a:p>
            <a:r>
              <a:rPr lang="en-US" dirty="0"/>
              <a:t>Introduce ‘Other’ category for long tail of small </a:t>
            </a:r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19" y="2030566"/>
            <a:ext cx="7451101" cy="45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What’s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7771"/>
            <a:ext cx="7772400" cy="4981104"/>
          </a:xfrm>
        </p:spPr>
        <p:txBody>
          <a:bodyPr/>
          <a:lstStyle/>
          <a:p>
            <a:r>
              <a:rPr lang="en-US" dirty="0"/>
              <a:t>Introduce ‘Other’ category for long tail of small </a:t>
            </a:r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0" y="2088375"/>
            <a:ext cx="7611910" cy="412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Introduction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5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is based on, and embellishes </a:t>
            </a:r>
            <a:r>
              <a:rPr lang="en-US" dirty="0" smtClean="0">
                <a:latin typeface="Courier" pitchFamily="49" charset="0"/>
              </a:rPr>
              <a:t>matplotlib</a:t>
            </a:r>
          </a:p>
          <a:p>
            <a:r>
              <a:rPr lang="en-US" dirty="0" smtClean="0"/>
              <a:t>Some examples are shown in the following slides</a:t>
            </a:r>
          </a:p>
          <a:p>
            <a:pPr lvl="1"/>
            <a:r>
              <a:rPr lang="en-US" dirty="0"/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SeabornGraphExamples.ipynb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6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>
                <a:latin typeface="Courier"/>
              </a:rPr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654"/>
            <a:ext cx="8229600" cy="504651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Not included in base Anaconda </a:t>
            </a:r>
            <a:r>
              <a:rPr lang="en-US" dirty="0" smtClean="0"/>
              <a:t>installation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Install </a:t>
            </a:r>
            <a:r>
              <a:rPr lang="en-US" dirty="0" smtClean="0">
                <a:latin typeface="Courier"/>
              </a:rPr>
              <a:t>seaborn</a:t>
            </a:r>
            <a:r>
              <a:rPr lang="en-US" dirty="0" smtClean="0"/>
              <a:t> in Anaconda: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Open </a:t>
            </a:r>
            <a:r>
              <a:rPr lang="en-US" dirty="0" smtClean="0">
                <a:latin typeface="Courier"/>
              </a:rPr>
              <a:t>Anaconda Command Prompt</a:t>
            </a:r>
            <a:r>
              <a:rPr lang="en-US" dirty="0" smtClean="0"/>
              <a:t>, by right-clicking and choosing the </a:t>
            </a:r>
            <a:r>
              <a:rPr lang="en-US" dirty="0" smtClean="0">
                <a:latin typeface="Courier"/>
              </a:rPr>
              <a:t>Run as administrator </a:t>
            </a:r>
            <a:r>
              <a:rPr lang="en-US" dirty="0" smtClean="0"/>
              <a:t>option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 smtClean="0">
                <a:latin typeface="Courier"/>
              </a:rPr>
              <a:t>conda install seaborn</a:t>
            </a:r>
            <a:r>
              <a:rPr lang="en-US" dirty="0" smtClean="0"/>
              <a:t>, then </a:t>
            </a:r>
            <a:r>
              <a:rPr lang="en-US" dirty="0" smtClean="0">
                <a:latin typeface="Courier"/>
              </a:rPr>
              <a:t>Enter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Python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import seaborn as sns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r>
              <a:rPr lang="en-US" dirty="0"/>
              <a:t> is a standard, ubiquitous alias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Reference</a:t>
            </a:r>
            <a:endParaRPr lang="en-US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hlinkClick r:id="rId2"/>
              </a:rPr>
              <a:t>https://stanford.edu/~mwaskom/software/seaborn/examples/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>
                <a:latin typeface="Courier"/>
              </a:rPr>
              <a:t>pairplot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3184"/>
            <a:ext cx="7772400" cy="501298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" pitchFamily="49" charset="0"/>
              </a:rPr>
              <a:t>df_oz DataFrame </a:t>
            </a:r>
            <a:r>
              <a:rPr lang="en-US" dirty="0" smtClean="0"/>
              <a:t>includes 4 data series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seaborn pairplot </a:t>
            </a:r>
            <a:r>
              <a:rPr lang="en-US" dirty="0" smtClean="0"/>
              <a:t>permits pairwise comparisons of all data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seaborn</a:t>
            </a:r>
            <a:r>
              <a:rPr lang="en-US" dirty="0" smtClean="0"/>
              <a:t> </a:t>
            </a:r>
            <a:r>
              <a:rPr lang="en-US" dirty="0">
                <a:latin typeface="Courier"/>
              </a:rPr>
              <a:t>pairplot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3184"/>
            <a:ext cx="7772400" cy="5012980"/>
          </a:xfrm>
        </p:spPr>
        <p:txBody>
          <a:bodyPr/>
          <a:lstStyle/>
          <a:p>
            <a:r>
              <a:rPr lang="en-US" sz="2400" dirty="0" smtClean="0">
                <a:latin typeface="Courier"/>
              </a:rPr>
              <a:t>seaborn pairplot</a:t>
            </a:r>
            <a:r>
              <a:rPr lang="en-US" sz="2400" baseline="0" dirty="0" smtClean="0">
                <a:latin typeface="Courier"/>
              </a:rPr>
              <a:t> </a:t>
            </a:r>
            <a:r>
              <a:rPr lang="en-US" baseline="0" dirty="0" smtClean="0"/>
              <a:t>compares 4 data series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16" y="1661655"/>
            <a:ext cx="5052209" cy="49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Matplotlib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9056"/>
            <a:ext cx="7951304" cy="5147108"/>
          </a:xfrm>
        </p:spPr>
        <p:txBody>
          <a:bodyPr/>
          <a:lstStyle/>
          <a:p>
            <a:r>
              <a:rPr lang="en-US" dirty="0" smtClean="0">
                <a:latin typeface="Courier" pitchFamily="49" charset="0"/>
              </a:rPr>
              <a:t>matplotlib</a:t>
            </a:r>
            <a:r>
              <a:rPr lang="en-US" dirty="0" smtClean="0"/>
              <a:t> examples</a:t>
            </a:r>
          </a:p>
          <a:p>
            <a:r>
              <a:rPr lang="en-US" dirty="0" smtClean="0"/>
              <a:t>Open and execute these programs in Spyder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matplotlib_eg_line.py</a:t>
            </a:r>
            <a:r>
              <a:rPr lang="en-US" dirty="0" smtClean="0"/>
              <a:t>    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matplotlib_eg_scatter.py</a:t>
            </a:r>
            <a:r>
              <a:rPr lang="en-US" dirty="0" smtClean="0"/>
              <a:t>     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95221" y="4152512"/>
            <a:ext cx="22236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(Python </a:t>
            </a:r>
            <a:r>
              <a:rPr lang="en-US" dirty="0" smtClean="0">
                <a:solidFill>
                  <a:srgbClr val="FF0000"/>
                </a:solidFill>
                <a:latin typeface="Courier"/>
              </a:rPr>
              <a:t>list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95221" y="4640905"/>
            <a:ext cx="346120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Determines type of graph: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  <a:latin typeface="Courier"/>
              </a:rPr>
              <a:t>plt.plot()</a:t>
            </a:r>
            <a:r>
              <a:rPr lang="en-US" dirty="0" smtClean="0">
                <a:solidFill>
                  <a:srgbClr val="FF0000"/>
                </a:solidFill>
              </a:rPr>
              <a:t> creates line graph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5221" y="5484810"/>
            <a:ext cx="290335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statement is required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in Spyder for graphs to be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rendered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221" y="3367944"/>
            <a:ext cx="189026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Import matplotlib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9635" y="3212617"/>
            <a:ext cx="4300538" cy="3437480"/>
            <a:chOff x="1139681" y="3212617"/>
            <a:chExt cx="4300538" cy="34374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9681" y="3212617"/>
              <a:ext cx="4300538" cy="34374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450109" y="4937080"/>
              <a:ext cx="1690255" cy="1521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0110" y="5178451"/>
              <a:ext cx="461818" cy="2482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50109" y="5484810"/>
              <a:ext cx="1690255" cy="132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51649" y="5616098"/>
              <a:ext cx="1690255" cy="13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>
            <a:stCxn id="9" idx="1"/>
            <a:endCxn id="10" idx="3"/>
          </p:cNvCxnSpPr>
          <p:nvPr/>
        </p:nvCxnSpPr>
        <p:spPr>
          <a:xfrm flipH="1">
            <a:off x="3000318" y="3552610"/>
            <a:ext cx="2594903" cy="1460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  <a:endCxn id="11" idx="3"/>
          </p:cNvCxnSpPr>
          <p:nvPr/>
        </p:nvCxnSpPr>
        <p:spPr>
          <a:xfrm flipH="1">
            <a:off x="1771882" y="4337178"/>
            <a:ext cx="3823339" cy="965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12" idx="3"/>
          </p:cNvCxnSpPr>
          <p:nvPr/>
        </p:nvCxnSpPr>
        <p:spPr>
          <a:xfrm flipH="1">
            <a:off x="3000318" y="4964071"/>
            <a:ext cx="2594903" cy="586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  <a:endCxn id="13" idx="3"/>
          </p:cNvCxnSpPr>
          <p:nvPr/>
        </p:nvCxnSpPr>
        <p:spPr>
          <a:xfrm flipH="1" flipV="1">
            <a:off x="3001858" y="5684796"/>
            <a:ext cx="2593363" cy="261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joint</a:t>
            </a:r>
            <a:r>
              <a:rPr lang="en-US" dirty="0" smtClean="0">
                <a:latin typeface="Courier"/>
              </a:rPr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4239"/>
            <a:ext cx="7772400" cy="4678363"/>
          </a:xfrm>
        </p:spPr>
        <p:txBody>
          <a:bodyPr/>
          <a:lstStyle/>
          <a:p>
            <a:r>
              <a:rPr lang="en-US" dirty="0"/>
              <a:t>x and y </a:t>
            </a:r>
            <a:r>
              <a:rPr lang="en-US" dirty="0" smtClean="0"/>
              <a:t>marginal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755"/>
          <a:stretch/>
        </p:blipFill>
        <p:spPr>
          <a:xfrm>
            <a:off x="2152456" y="1701823"/>
            <a:ext cx="5063926" cy="49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joint</a:t>
            </a:r>
            <a:r>
              <a:rPr lang="en-US" dirty="0" smtClean="0">
                <a:latin typeface="Courier"/>
              </a:rPr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and y </a:t>
            </a:r>
            <a:r>
              <a:rPr lang="en-US" dirty="0" smtClean="0"/>
              <a:t>marginal distributions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26" y="1966397"/>
            <a:ext cx="6750762" cy="4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 smtClean="0">
                <a:latin typeface="Courier"/>
              </a:rPr>
              <a:t>facetgrid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1518"/>
            <a:ext cx="7772400" cy="513464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40 series to be shown in line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9594" b="31257"/>
          <a:stretch/>
        </p:blipFill>
        <p:spPr>
          <a:xfrm>
            <a:off x="1068638" y="1612250"/>
            <a:ext cx="7183415" cy="51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 smtClean="0">
                <a:latin typeface="Courier"/>
              </a:rPr>
              <a:t>facetgrid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1518"/>
            <a:ext cx="7772400" cy="513464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Here’s a Tableau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15" y="1575412"/>
            <a:ext cx="5324640" cy="50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49" charset="0"/>
              </a:rPr>
              <a:t>seaborn</a:t>
            </a:r>
            <a:r>
              <a:rPr lang="en-US" dirty="0"/>
              <a:t> </a:t>
            </a:r>
            <a:r>
              <a:rPr lang="en-US" dirty="0" smtClean="0">
                <a:latin typeface="Courier"/>
              </a:rPr>
              <a:t>facetgrid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Sort lines into 5 windows with unique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66920"/>
            <a:ext cx="7845558" cy="48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Other</a:t>
            </a:r>
            <a:r>
              <a:rPr lang="en-US" dirty="0" smtClean="0">
                <a:latin typeface="Courier" pitchFamily="49" charset="0"/>
              </a:rPr>
              <a:t> seaborn</a:t>
            </a:r>
            <a:r>
              <a:rPr lang="en-US" dirty="0" smtClean="0"/>
              <a:t> </a:t>
            </a:r>
            <a:r>
              <a:rPr lang="en-US" dirty="0" smtClean="0">
                <a:latin typeface="+mn-lt"/>
              </a:rPr>
              <a:t>Examples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6074"/>
            <a:ext cx="7772400" cy="499009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http://seaborn.pydata.org/examples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327" y="1748419"/>
            <a:ext cx="6234546" cy="50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14" y="274638"/>
            <a:ext cx="8455742" cy="944562"/>
          </a:xfrm>
        </p:spPr>
        <p:txBody>
          <a:bodyPr/>
          <a:lstStyle/>
          <a:p>
            <a:r>
              <a:rPr lang="en-US" dirty="0" smtClean="0"/>
              <a:t>Different Purpose, Different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Depending on where in CRISP-DM the appropriate software and effort vary</a:t>
            </a:r>
          </a:p>
          <a:p>
            <a:pPr lvl="1"/>
            <a:r>
              <a:rPr lang="en-US" dirty="0"/>
              <a:t>Understanding </a:t>
            </a:r>
            <a:r>
              <a:rPr lang="en-US" dirty="0" smtClean="0"/>
              <a:t>the data</a:t>
            </a:r>
          </a:p>
          <a:p>
            <a:pPr lvl="2"/>
            <a:r>
              <a:rPr lang="en-US" dirty="0" smtClean="0"/>
              <a:t>Rough, fast graphics</a:t>
            </a:r>
          </a:p>
          <a:p>
            <a:pPr lvl="2"/>
            <a:r>
              <a:rPr lang="en-US" dirty="0" smtClean="0"/>
              <a:t>Python, Excel</a:t>
            </a:r>
          </a:p>
          <a:p>
            <a:pPr lvl="1"/>
            <a:r>
              <a:rPr lang="en-US" dirty="0" smtClean="0"/>
              <a:t>Final presentation, deployment</a:t>
            </a:r>
          </a:p>
          <a:p>
            <a:pPr lvl="2"/>
            <a:r>
              <a:rPr lang="en-US" dirty="0" smtClean="0"/>
              <a:t>Refined, sleek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</a:p>
          <a:p>
            <a:pPr lvl="3"/>
            <a:r>
              <a:rPr lang="en-US" dirty="0" smtClean="0"/>
              <a:t>Need to get into the details</a:t>
            </a:r>
          </a:p>
          <a:p>
            <a:pPr lvl="2"/>
            <a:r>
              <a:rPr lang="en-US" dirty="0" smtClean="0"/>
              <a:t>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53" y="274638"/>
            <a:ext cx="8414327" cy="944562"/>
          </a:xfrm>
        </p:spPr>
        <p:txBody>
          <a:bodyPr/>
          <a:lstStyle/>
          <a:p>
            <a:r>
              <a:rPr lang="en-US" dirty="0"/>
              <a:t>Different Purpose, Different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3304"/>
            <a:ext cx="7772400" cy="5032859"/>
          </a:xfrm>
        </p:spPr>
        <p:txBody>
          <a:bodyPr/>
          <a:lstStyle/>
          <a:p>
            <a:r>
              <a:rPr lang="en-US" dirty="0" smtClean="0"/>
              <a:t>Different data, different plot type</a:t>
            </a:r>
          </a:p>
          <a:p>
            <a:r>
              <a:rPr lang="en-US" dirty="0" smtClean="0"/>
              <a:t>Different process step, different modality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2389732" y="2574423"/>
            <a:ext cx="4618359" cy="3733287"/>
            <a:chOff x="2161132" y="1128736"/>
            <a:chExt cx="5986581" cy="4839300"/>
          </a:xfrm>
        </p:grpSpPr>
        <p:pic>
          <p:nvPicPr>
            <p:cNvPr id="5" name="Content Placehold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66689" y="1291902"/>
              <a:ext cx="4667821" cy="46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520000">
              <a:off x="4925106" y="1624400"/>
              <a:ext cx="504825" cy="3238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066468">
              <a:off x="4149154" y="1624400"/>
              <a:ext cx="504825" cy="3238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558999" y="2087818"/>
              <a:ext cx="485369" cy="329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25564" y="1131240"/>
              <a:ext cx="1150070" cy="414779"/>
            </a:xfrm>
            <a:prstGeom prst="roundRect">
              <a:avLst/>
            </a:prstGeom>
            <a:solidFill>
              <a:srgbClr val="3366F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Pose Business Question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814089" y="2938750"/>
              <a:ext cx="1333624" cy="432184"/>
            </a:xfrm>
            <a:prstGeom prst="roundRect">
              <a:avLst/>
            </a:prstGeom>
            <a:solidFill>
              <a:srgbClr val="3366F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Data Acquisition &amp; Cleansing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61132" y="1140422"/>
              <a:ext cx="1150070" cy="414779"/>
            </a:xfrm>
            <a:prstGeom prst="roundRect">
              <a:avLst/>
            </a:prstGeom>
            <a:solidFill>
              <a:srgbClr val="3366F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Pose Business Question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520000">
              <a:off x="3068418" y="1673229"/>
              <a:ext cx="504825" cy="3238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509895" y="1128736"/>
              <a:ext cx="513657" cy="339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OR</a:t>
              </a:r>
              <a:endParaRPr lang="en-US" sz="11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27081" y="5443911"/>
            <a:ext cx="165526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Refined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Visualizations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Here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9166" y="2640767"/>
            <a:ext cx="20313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Quick and Rough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Visualizations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Here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Sense</a:t>
            </a:r>
            <a:r>
              <a:rPr lang="en-US" baseline="0" dirty="0" smtClean="0"/>
              <a:t>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Emerging: listening to data</a:t>
            </a:r>
          </a:p>
          <a:p>
            <a:pPr lvl="1"/>
            <a:r>
              <a:rPr lang="en-US" dirty="0" smtClean="0">
                <a:hlinkClick r:id="rId2"/>
              </a:rPr>
              <a:t>https://www.nasa.gov/content/goddard/more-than-meets-the-eye-nasa-scientists-listen-to-data/#.V5tjdeuANBc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Matplotlib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9056"/>
            <a:ext cx="7951304" cy="5147108"/>
          </a:xfrm>
        </p:spPr>
        <p:txBody>
          <a:bodyPr/>
          <a:lstStyle/>
          <a:p>
            <a:r>
              <a:rPr lang="en-US" dirty="0"/>
              <a:t>Open and execute </a:t>
            </a:r>
            <a:r>
              <a:rPr lang="en-US" dirty="0" smtClean="0"/>
              <a:t>this program </a:t>
            </a:r>
            <a:r>
              <a:rPr lang="en-US" dirty="0"/>
              <a:t>in Spyder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matplotlib_eg_scatter.py</a:t>
            </a:r>
            <a:r>
              <a:rPr lang="en-US" dirty="0" smtClean="0"/>
              <a:t>     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84149" y="4384154"/>
            <a:ext cx="292922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Determines type of graph: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plt.scatter creates scatterplot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21943" y="2119357"/>
            <a:ext cx="5162206" cy="4602117"/>
            <a:chOff x="921943" y="2119357"/>
            <a:chExt cx="5162206" cy="460211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43" y="2119357"/>
              <a:ext cx="5025743" cy="46021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190168" y="6150796"/>
              <a:ext cx="892690" cy="132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Arrow Connector 25"/>
            <p:cNvCxnSpPr>
              <a:stCxn id="24" idx="1"/>
              <a:endCxn id="25" idx="3"/>
            </p:cNvCxnSpPr>
            <p:nvPr/>
          </p:nvCxnSpPr>
          <p:spPr>
            <a:xfrm flipH="1">
              <a:off x="2082858" y="4845819"/>
              <a:ext cx="4001291" cy="1371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5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373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Jupyter Default 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29730"/>
            <a:ext cx="8037095" cy="50964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Right Click on </a:t>
            </a:r>
            <a:r>
              <a:rPr lang="en-US" dirty="0">
                <a:latin typeface="Courier"/>
              </a:rPr>
              <a:t>Jupyter</a:t>
            </a:r>
            <a:r>
              <a:rPr lang="en-US" dirty="0"/>
              <a:t> in </a:t>
            </a:r>
            <a:r>
              <a:rPr lang="en-US" dirty="0" smtClean="0"/>
              <a:t>Start menu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Choose </a:t>
            </a:r>
            <a:r>
              <a:rPr lang="en-US" dirty="0" smtClean="0">
                <a:latin typeface="Courier"/>
              </a:rPr>
              <a:t>Properties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>
                <a:latin typeface="Courier"/>
              </a:rPr>
              <a:t>Start In </a:t>
            </a:r>
            <a:r>
              <a:rPr lang="en-US" dirty="0"/>
              <a:t>path to desired path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Delete </a:t>
            </a:r>
            <a:r>
              <a:rPr lang="en-US" dirty="0">
                <a:latin typeface="Courier"/>
              </a:rPr>
              <a:t>%USERPROFILE%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Check </a:t>
            </a:r>
            <a:r>
              <a:rPr lang="en-US" sz="2400" dirty="0">
                <a:latin typeface="Courier"/>
              </a:rPr>
              <a:t>C:\Users\username\.</a:t>
            </a:r>
            <a:r>
              <a:rPr lang="en-US" sz="2400" dirty="0" smtClean="0">
                <a:latin typeface="Courier"/>
              </a:rPr>
              <a:t>jupyter\ </a:t>
            </a:r>
            <a:r>
              <a:rPr lang="en-US" dirty="0" smtClean="0"/>
              <a:t>folder for this file: </a:t>
            </a:r>
            <a:r>
              <a:rPr lang="en-US" sz="2400" dirty="0" smtClean="0">
                <a:latin typeface="Courier"/>
              </a:rPr>
              <a:t>jupyter_notebook_config.py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If missing, then create it:  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Open  </a:t>
            </a:r>
            <a:r>
              <a:rPr lang="en-US" dirty="0">
                <a:latin typeface="Courier"/>
              </a:rPr>
              <a:t>C</a:t>
            </a:r>
            <a:r>
              <a:rPr lang="en-US" dirty="0" smtClean="0">
                <a:latin typeface="Courier"/>
              </a:rPr>
              <a:t>ommand Prompt </a:t>
            </a:r>
            <a:r>
              <a:rPr lang="en-US" dirty="0" smtClean="0"/>
              <a:t>from </a:t>
            </a:r>
            <a:r>
              <a:rPr lang="en-US" dirty="0">
                <a:latin typeface="Courier"/>
              </a:rPr>
              <a:t>Start</a:t>
            </a:r>
            <a:r>
              <a:rPr lang="en-US" dirty="0" smtClean="0"/>
              <a:t> menu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Execute this command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jupyter </a:t>
            </a:r>
            <a:r>
              <a:rPr lang="en-US" dirty="0">
                <a:latin typeface="Courier"/>
              </a:rPr>
              <a:t>notebook --generate-config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dirty="0">
                <a:latin typeface="Courier"/>
              </a:rPr>
              <a:t>jupyter_notebook_config.py</a:t>
            </a:r>
            <a:r>
              <a:rPr lang="en-US" dirty="0"/>
              <a:t>, u</a:t>
            </a:r>
            <a:r>
              <a:rPr lang="en-US" dirty="0" smtClean="0"/>
              <a:t>ncomment this line and enter </a:t>
            </a:r>
            <a:r>
              <a:rPr lang="en-US" dirty="0"/>
              <a:t>path string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#</a:t>
            </a:r>
            <a:r>
              <a:rPr lang="en-US" dirty="0">
                <a:latin typeface="Courier"/>
              </a:rPr>
              <a:t>c.NotebookApp.notebook_dir = ''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Shutting Down Jupyter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Ending Jupyter</a:t>
            </a:r>
          </a:p>
          <a:p>
            <a:pPr lvl="1"/>
            <a:r>
              <a:rPr lang="en-US" dirty="0" smtClean="0"/>
              <a:t>Save your work</a:t>
            </a:r>
          </a:p>
          <a:p>
            <a:pPr lvl="1"/>
            <a:r>
              <a:rPr lang="en-US" dirty="0" smtClean="0"/>
              <a:t>Go to the home browser screen 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 smtClean="0"/>
              <a:t> tab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 for the notebooks you want to close</a:t>
            </a:r>
          </a:p>
          <a:p>
            <a:pPr lvl="1"/>
            <a:r>
              <a:rPr lang="en-US" dirty="0" smtClean="0"/>
              <a:t>Find the Jupyter Notebook Command Window and 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Ending Jupyter</a:t>
            </a:r>
          </a:p>
          <a:p>
            <a:pPr lvl="1"/>
            <a:r>
              <a:rPr lang="en-US" dirty="0" smtClean="0"/>
              <a:t>Save the notebook</a:t>
            </a:r>
          </a:p>
          <a:p>
            <a:pPr lvl="1"/>
            <a:r>
              <a:rPr lang="en-US" dirty="0" smtClean="0"/>
              <a:t>Go to the home browser screen 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 smtClean="0"/>
              <a:t> tab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 for the notebooks you want to close</a:t>
            </a:r>
          </a:p>
          <a:p>
            <a:pPr lvl="1"/>
            <a:r>
              <a:rPr lang="en-US" dirty="0" smtClean="0"/>
              <a:t>Find the Jupyter Notebook Command Window and 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53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Ctrl-c</a:t>
            </a:r>
            <a:r>
              <a:rPr lang="en-US" dirty="0" smtClean="0"/>
              <a:t> to stop Jupyter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314455"/>
            <a:ext cx="6448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GIS Graphs Back-up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Geographical Information Systems (GIS) </a:t>
            </a:r>
            <a:r>
              <a:rPr lang="en-US" dirty="0" smtClean="0"/>
              <a:t>plots when geographical information is important (latitude, longitude) </a:t>
            </a:r>
          </a:p>
          <a:p>
            <a:r>
              <a:rPr lang="en-US" dirty="0" smtClean="0"/>
              <a:t>We won’t cover this today</a:t>
            </a:r>
          </a:p>
          <a:p>
            <a:pPr lvl="1"/>
            <a:r>
              <a:rPr lang="en-US" dirty="0" smtClean="0"/>
              <a:t>Can do this with Python</a:t>
            </a:r>
          </a:p>
          <a:p>
            <a:pPr lvl="1"/>
            <a:r>
              <a:rPr lang="en-US" dirty="0" smtClean="0"/>
              <a:t>Other software, perhaps, is better suited</a:t>
            </a:r>
          </a:p>
          <a:p>
            <a:pPr lvl="2"/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7600"/>
            <a:ext cx="7772400" cy="5008563"/>
          </a:xfrm>
        </p:spPr>
        <p:txBody>
          <a:bodyPr/>
          <a:lstStyle/>
          <a:p>
            <a:r>
              <a:rPr lang="en-US" dirty="0" smtClean="0"/>
              <a:t>Tableau is good at GIS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36" y="1727835"/>
            <a:ext cx="5943600" cy="513016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805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Matplotlib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3870"/>
            <a:ext cx="7772400" cy="5022293"/>
          </a:xfrm>
        </p:spPr>
        <p:txBody>
          <a:bodyPr/>
          <a:lstStyle/>
          <a:p>
            <a:r>
              <a:rPr lang="en-US" dirty="0"/>
              <a:t>Open Jupyter, and create a new notebook</a:t>
            </a:r>
          </a:p>
          <a:p>
            <a:r>
              <a:rPr lang="en-US" dirty="0" smtClean="0"/>
              <a:t>Windows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303" y="5387546"/>
            <a:ext cx="7772400" cy="1470454"/>
          </a:xfrm>
        </p:spPr>
        <p:txBody>
          <a:bodyPr/>
          <a:lstStyle/>
          <a:p>
            <a:r>
              <a:rPr lang="en-US" sz="2800" dirty="0" smtClean="0"/>
              <a:t>Global refugee flows</a:t>
            </a:r>
            <a:endParaRPr lang="en-US" sz="2800" dirty="0" smtClean="0">
              <a:hlinkClick r:id=""/>
            </a:endParaRPr>
          </a:p>
          <a:p>
            <a:pPr lvl="1"/>
            <a:r>
              <a:rPr lang="en-US" sz="1800" dirty="0" smtClean="0">
                <a:hlinkClick r:id=""/>
              </a:rPr>
              <a:t>http</a:t>
            </a:r>
            <a:r>
              <a:rPr lang="en-US" sz="1800" dirty="0">
                <a:hlinkClick r:id="rId2"/>
              </a:rPr>
              <a:t>://blog.gdeltproject.org/network-visualization-of-global-refugee-flows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0" r="3865" b="2752"/>
          <a:stretch/>
        </p:blipFill>
        <p:spPr>
          <a:xfrm>
            <a:off x="1837038" y="1219200"/>
            <a:ext cx="5980670" cy="40200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7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7519"/>
            <a:ext cx="7772400" cy="4678363"/>
          </a:xfrm>
        </p:spPr>
        <p:txBody>
          <a:bodyPr/>
          <a:lstStyle/>
          <a:p>
            <a:r>
              <a:rPr lang="en-US" dirty="0"/>
              <a:t>Google Maps API w/OpenCV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82" y="1550367"/>
            <a:ext cx="4869945" cy="50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API w/OpenCV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8360"/>
            <a:ext cx="8035636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OpenCVUberWMarkersWClassBU.py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Takes a while to run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Need to install some packages: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r>
              <a:rPr lang="en-US" dirty="0" smtClean="0">
                <a:cs typeface="Courier New" panose="02070309020205020404" pitchFamily="49" charset="0"/>
              </a:rPr>
              <a:t> (great for graphical tasks)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Installation directions </a:t>
            </a:r>
            <a:r>
              <a:rPr lang="en-US" dirty="0" smtClean="0">
                <a:cs typeface="Courier New" panose="02070309020205020404" pitchFamily="49" charset="0"/>
                <a:hlinkClick r:id="rId3"/>
              </a:rPr>
              <a:t>link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urllib2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lternative package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Get data here (posted many places):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  <a:hlinkClick r:id="rId4"/>
              </a:rPr>
              <a:t>http://</a:t>
            </a:r>
            <a:r>
              <a:rPr lang="en-US" dirty="0" smtClean="0">
                <a:cs typeface="Courier New" panose="02070309020205020404" pitchFamily="49" charset="0"/>
                <a:hlinkClick r:id="rId4"/>
              </a:rPr>
              <a:t>www.nyc.gov/html/tlc/html/about/trip_record_data.shtml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E299-71FF-4551-AC73-84AED3E42B96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C4FA3D0A-5714-4037-B287-58C73D2EA413}" vid="{28BB5D3A-2D71-4A01-9F64-8FED13BAB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20677</TotalTime>
  <Words>2017</Words>
  <Application>Microsoft Office PowerPoint</Application>
  <PresentationFormat>On-screen Show (4:3)</PresentationFormat>
  <Paragraphs>511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Courier</vt:lpstr>
      <vt:lpstr>Courier New</vt:lpstr>
      <vt:lpstr>Symbol</vt:lpstr>
      <vt:lpstr>Times New Roman</vt:lpstr>
      <vt:lpstr>Theme1</vt:lpstr>
      <vt:lpstr>Storytelling &amp; Visualization 2</vt:lpstr>
      <vt:lpstr>Python (Anaconda) Installation</vt:lpstr>
      <vt:lpstr>Python (Anaconda) Installation</vt:lpstr>
      <vt:lpstr>Files for Today</vt:lpstr>
      <vt:lpstr>Today’s Topics</vt:lpstr>
      <vt:lpstr>Today’s Topics</vt:lpstr>
      <vt:lpstr>Matplotlib Introduction</vt:lpstr>
      <vt:lpstr>Matplotlib Introduction</vt:lpstr>
      <vt:lpstr>Matplotlib Introduction</vt:lpstr>
      <vt:lpstr>Matplotlib Introduction</vt:lpstr>
      <vt:lpstr>Matplotlib Introduction</vt:lpstr>
      <vt:lpstr>Matplotlib Introduction</vt:lpstr>
      <vt:lpstr>Matplotlib Introduction</vt:lpstr>
      <vt:lpstr>Why the Details?</vt:lpstr>
      <vt:lpstr>Exercise</vt:lpstr>
      <vt:lpstr>Graphing Example</vt:lpstr>
      <vt:lpstr>Preliminaries</vt:lpstr>
      <vt:lpstr>Pandas Package Overview</vt:lpstr>
      <vt:lpstr>Preliminaries</vt:lpstr>
      <vt:lpstr>Exercise </vt:lpstr>
      <vt:lpstr>matplotlib Details: Graph Attributes</vt:lpstr>
      <vt:lpstr>Graph Structure</vt:lpstr>
      <vt:lpstr>Graph Structure</vt:lpstr>
      <vt:lpstr>Graph Structure</vt:lpstr>
      <vt:lpstr>Graph Structure</vt:lpstr>
      <vt:lpstr>Graph Structure</vt:lpstr>
      <vt:lpstr>matplotlib Graph Attributes</vt:lpstr>
      <vt:lpstr>Relationships </vt:lpstr>
      <vt:lpstr>Preliminaries</vt:lpstr>
      <vt:lpstr>Relationships</vt:lpstr>
      <vt:lpstr>Relationships</vt:lpstr>
      <vt:lpstr>Exercise</vt:lpstr>
      <vt:lpstr>Exercise</vt:lpstr>
      <vt:lpstr>Distributional Data</vt:lpstr>
      <vt:lpstr>Distributional Data</vt:lpstr>
      <vt:lpstr>Preliminaries</vt:lpstr>
      <vt:lpstr>Distributional Data</vt:lpstr>
      <vt:lpstr>Exercise</vt:lpstr>
      <vt:lpstr>Compare Distributional Data</vt:lpstr>
      <vt:lpstr>Distributional Data</vt:lpstr>
      <vt:lpstr>Distributional Data</vt:lpstr>
      <vt:lpstr>Distributional Data</vt:lpstr>
      <vt:lpstr>Distributional Data</vt:lpstr>
      <vt:lpstr>Distributional Data</vt:lpstr>
      <vt:lpstr>Distributional Data</vt:lpstr>
      <vt:lpstr>Exercise</vt:lpstr>
      <vt:lpstr>Distributional Data</vt:lpstr>
      <vt:lpstr>Distributional Data</vt:lpstr>
      <vt:lpstr>Exercise</vt:lpstr>
      <vt:lpstr>First Look at the Data</vt:lpstr>
      <vt:lpstr>Storytelling Assignment</vt:lpstr>
      <vt:lpstr>Single Plot</vt:lpstr>
      <vt:lpstr>Single Plot</vt:lpstr>
      <vt:lpstr>Saving matplotlib Graphs</vt:lpstr>
      <vt:lpstr>Exercise</vt:lpstr>
      <vt:lpstr>Double Plot</vt:lpstr>
      <vt:lpstr>Double Plot</vt:lpstr>
      <vt:lpstr>Time Series Data</vt:lpstr>
      <vt:lpstr>Discussion Points</vt:lpstr>
      <vt:lpstr>Highlight What’s Important</vt:lpstr>
      <vt:lpstr>Highlight What’s Important</vt:lpstr>
      <vt:lpstr>Highlight What’s Important</vt:lpstr>
      <vt:lpstr>Highlight What’s Important</vt:lpstr>
      <vt:lpstr>Highlight What’s Important</vt:lpstr>
      <vt:lpstr>Quick Introduction to seaborn</vt:lpstr>
      <vt:lpstr>Python seaborn Package</vt:lpstr>
      <vt:lpstr>Install seaborn</vt:lpstr>
      <vt:lpstr>seaborn pairplot</vt:lpstr>
      <vt:lpstr>seaborn pairplot</vt:lpstr>
      <vt:lpstr>seaborn jointplot</vt:lpstr>
      <vt:lpstr>seaborn jointplot</vt:lpstr>
      <vt:lpstr>seaborn facetgrid</vt:lpstr>
      <vt:lpstr>seaborn facetgrid</vt:lpstr>
      <vt:lpstr>seaborn facetgrid</vt:lpstr>
      <vt:lpstr>Other seaborn Examples</vt:lpstr>
      <vt:lpstr>Summary</vt:lpstr>
      <vt:lpstr>Different Purpose, Different Method</vt:lpstr>
      <vt:lpstr>Different Purpose, Different Method</vt:lpstr>
      <vt:lpstr>Making Sense of Big Data</vt:lpstr>
      <vt:lpstr>Additional Material</vt:lpstr>
      <vt:lpstr>Changing Jupyter Default Folder</vt:lpstr>
      <vt:lpstr>Shutting Down Jupyter</vt:lpstr>
      <vt:lpstr>Jupyter Notebook Set-up</vt:lpstr>
      <vt:lpstr>Jupyter Notebook Set-up</vt:lpstr>
      <vt:lpstr>Jupyter Notebook Set-up</vt:lpstr>
      <vt:lpstr>Jupyter Notebook Set-up</vt:lpstr>
      <vt:lpstr>GIS Graphs Back-up</vt:lpstr>
      <vt:lpstr>GIS Plots</vt:lpstr>
      <vt:lpstr>Geographical Data</vt:lpstr>
      <vt:lpstr>Geographical Data</vt:lpstr>
      <vt:lpstr>Geographical Data</vt:lpstr>
      <vt:lpstr>Google Maps API w/OpenCV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Telling a Story Visualization 2</dc:title>
  <dc:creator>Bradley, Jim R</dc:creator>
  <cp:lastModifiedBy>Bradley, Jim R</cp:lastModifiedBy>
  <cp:revision>267</cp:revision>
  <dcterms:created xsi:type="dcterms:W3CDTF">2017-06-01T11:51:23Z</dcterms:created>
  <dcterms:modified xsi:type="dcterms:W3CDTF">2018-10-11T14:49:54Z</dcterms:modified>
</cp:coreProperties>
</file>